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9" name="Rectangle 8"/>
          <p:cNvSpPr/>
          <p:nvPr/>
        </p:nvSpPr>
        <p:spPr bwMode="ltGray">
          <a:xfrm>
            <a:off x="0" y="0"/>
            <a:ext cx="9143999" cy="513543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ctrTitle"/>
          </p:nvPr>
        </p:nvSpPr>
        <p:spPr>
          <a:xfrm>
            <a:off x="685800" y="3355848"/>
            <a:ext cx="8077200" cy="1673352"/>
          </a:xfrm>
        </p:spPr>
        <p:txBody>
          <a:bodyPr vert="horz" lIns="91440" tIns="0" rIns="45720" bIns="0" rtlCol="0" anchor="t">
            <a:normAutofit/>
            <a:scene3d>
              <a:camera prst="orthographicFront"/>
              <a:lightRig rig="threePt" dir="t">
                <a:rot lat="0" lon="0" rev="4800000"/>
              </a:lightRig>
            </a:scene3d>
            <a:sp3d prstMaterial="matte">
              <a:bevelT w="50800" h="10160"/>
            </a:sp3d>
          </a:bodyPr>
          <a:lstStyle>
            <a:lvl1pPr algn="l">
              <a:defRPr sz="4700" b="1"/>
            </a:lvl1pPr>
            <a:extLst/>
          </a:lstStyle>
          <a:p>
            <a:r>
              <a:rPr kumimoji="0" lang="en-US" smtClean="0"/>
              <a:t>Click to edit Master title style</a:t>
            </a:r>
            <a:endParaRPr kumimoji="0" lang="en-US"/>
          </a:p>
        </p:txBody>
      </p:sp>
      <p:sp>
        <p:nvSpPr>
          <p:cNvPr id="3" name="Subtitle 2"/>
          <p:cNvSpPr>
            <a:spLocks noGrp="1"/>
          </p:cNvSpPr>
          <p:nvPr>
            <p:ph type="subTitle" idx="1"/>
          </p:nvPr>
        </p:nvSpPr>
        <p:spPr>
          <a:xfrm>
            <a:off x="685800" y="1828800"/>
            <a:ext cx="8077200" cy="1499616"/>
          </a:xfrm>
        </p:spPr>
        <p:txBody>
          <a:bodyPr lIns="118872" tIns="0" rIns="45720" bIns="0" anchor="b"/>
          <a:lstStyle>
            <a:lvl1pPr marL="0" indent="0" algn="l">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extLst/>
          </a:lstStyle>
          <a:p>
            <a:r>
              <a:rPr kumimoji="0" lang="en-US" smtClean="0"/>
              <a:t>Click to edit Master subtitle style</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4/30/2012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
        <p:nvSpPr>
          <p:cNvPr id="10" name="Rectangle 9"/>
          <p:cNvSpPr/>
          <p:nvPr/>
        </p:nvSpPr>
        <p:spPr bwMode="invGray">
          <a:xfrm>
            <a:off x="0" y="5128334"/>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4/30/2012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9" name="Rectangle 8"/>
          <p:cNvSpPr/>
          <p:nvPr/>
        </p:nvSpPr>
        <p:spPr bwMode="invGray">
          <a:xfrm>
            <a:off x="6598920" y="0"/>
            <a:ext cx="45720" cy="6858000"/>
          </a:xfrm>
          <a:prstGeom prst="rect">
            <a:avLst/>
          </a:prstGeom>
          <a:solidFill>
            <a:srgbClr val="FFFFFF"/>
          </a:solidFill>
          <a:ln w="48000" cap="flat" cmpd="thickThin" algn="ctr">
            <a:noFill/>
            <a:prstDash val="solid"/>
          </a:ln>
          <a:effectLst>
            <a:outerShdw blurRad="31750" dist="10160" dir="108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8" name="Rectangle 7"/>
          <p:cNvSpPr/>
          <p:nvPr/>
        </p:nvSpPr>
        <p:spPr bwMode="ltGray">
          <a:xfrm>
            <a:off x="6647687" y="0"/>
            <a:ext cx="2514601" cy="685800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Vertical Title 1"/>
          <p:cNvSpPr>
            <a:spLocks noGrp="1"/>
          </p:cNvSpPr>
          <p:nvPr>
            <p:ph type="title" orient="vert"/>
          </p:nvPr>
        </p:nvSpPr>
        <p:spPr>
          <a:xfrm>
            <a:off x="6781800" y="274640"/>
            <a:ext cx="19050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04800"/>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4/30/2012</a:t>
            </a:fld>
            <a:endParaRPr lang="en-US"/>
          </a:p>
        </p:txBody>
      </p:sp>
      <p:sp>
        <p:nvSpPr>
          <p:cNvPr id="5" name="Footer Placeholder 4"/>
          <p:cNvSpPr>
            <a:spLocks noGrp="1"/>
          </p:cNvSpPr>
          <p:nvPr>
            <p:ph type="ftr" sz="quarter" idx="11"/>
          </p:nvPr>
        </p:nvSpPr>
        <p:spPr>
          <a:xfrm>
            <a:off x="2640597" y="6377459"/>
            <a:ext cx="3836404" cy="365125"/>
          </a:xfrm>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55448"/>
            <a:ext cx="8229600" cy="1252728"/>
          </a:xfrm>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4/30/2012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9" name="Rectangle 8"/>
          <p:cNvSpPr/>
          <p:nvPr/>
        </p:nvSpPr>
        <p:spPr bwMode="ltGray">
          <a:xfrm>
            <a:off x="0" y="1"/>
            <a:ext cx="9144000" cy="260252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12" name="Rectangle 11"/>
          <p:cNvSpPr/>
          <p:nvPr/>
        </p:nvSpPr>
        <p:spPr bwMode="invGray">
          <a:xfrm>
            <a:off x="0" y="2602520"/>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title"/>
          </p:nvPr>
        </p:nvSpPr>
        <p:spPr>
          <a:xfrm>
            <a:off x="749808" y="118872"/>
            <a:ext cx="8013192" cy="1636776"/>
          </a:xfrm>
        </p:spPr>
        <p:txBody>
          <a:bodyPr vert="horz" lIns="91440" tIns="0" rIns="91440" bIns="0" rtlCol="0" anchor="b">
            <a:normAutofit/>
            <a:scene3d>
              <a:camera prst="orthographicFront"/>
              <a:lightRig rig="threePt" dir="t">
                <a:rot lat="0" lon="0" rev="4800000"/>
              </a:lightRig>
            </a:scene3d>
            <a:sp3d prstMaterial="matte">
              <a:bevelT w="50800" h="10160"/>
            </a:sp3d>
          </a:bodyPr>
          <a:lstStyle>
            <a:lvl1pPr algn="l">
              <a:defRPr sz="47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740664" y="1828800"/>
            <a:ext cx="8022336" cy="685800"/>
          </a:xfrm>
        </p:spPr>
        <p:txBody>
          <a:bodyPr lIns="146304" tIns="0" rIns="45720" bIns="0" anchor="t"/>
          <a:lstStyle>
            <a:lvl1pPr marL="0" indent="0">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4/30/2012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73936"/>
            <a:ext cx="4038600" cy="4623816"/>
          </a:xfrm>
        </p:spPr>
        <p:txBody>
          <a:bodyPr lIns="9144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73936"/>
            <a:ext cx="4038600" cy="462381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1D8BD707-D9CF-40AE-B4C6-C98DA3205C09}" type="datetimeFigureOut">
              <a:rPr lang="en-US" smtClean="0"/>
              <a:pPr/>
              <a:t>4/30/2012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698987"/>
            <a:ext cx="4040188"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US" smtClean="0"/>
              <a:t>Click to edit Master text styles</a:t>
            </a:r>
          </a:p>
        </p:txBody>
      </p:sp>
      <p:sp>
        <p:nvSpPr>
          <p:cNvPr id="4" name="Content Placeholder 3"/>
          <p:cNvSpPr>
            <a:spLocks noGrp="1"/>
          </p:cNvSpPr>
          <p:nvPr>
            <p:ph sz="half" idx="2"/>
          </p:nvPr>
        </p:nvSpPr>
        <p:spPr>
          <a:xfrm>
            <a:off x="457200" y="2449512"/>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Text Placeholder 4"/>
          <p:cNvSpPr>
            <a:spLocks noGrp="1"/>
          </p:cNvSpPr>
          <p:nvPr>
            <p:ph type="body" sz="quarter" idx="3"/>
          </p:nvPr>
        </p:nvSpPr>
        <p:spPr>
          <a:xfrm>
            <a:off x="4645025" y="1698987"/>
            <a:ext cx="4041775"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US" smtClean="0"/>
              <a:t>Click to edit Master text styles</a:t>
            </a:r>
          </a:p>
        </p:txBody>
      </p:sp>
      <p:sp>
        <p:nvSpPr>
          <p:cNvPr id="6" name="Content Placeholder 5"/>
          <p:cNvSpPr>
            <a:spLocks noGrp="1"/>
          </p:cNvSpPr>
          <p:nvPr>
            <p:ph sz="quarter" idx="4"/>
          </p:nvPr>
        </p:nvSpPr>
        <p:spPr>
          <a:xfrm>
            <a:off x="4645025" y="2449512"/>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1D8BD707-D9CF-40AE-B4C6-C98DA3205C09}" type="datetimeFigureOut">
              <a:rPr lang="en-US" smtClean="0"/>
              <a:pPr/>
              <a:t>4/30/2012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1D8BD707-D9CF-40AE-B4C6-C98DA3205C09}" type="datetimeFigureOut">
              <a:rPr lang="en-US" smtClean="0"/>
              <a:pPr/>
              <a:t>4/30/2012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4/30/2012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838" y="152400"/>
            <a:ext cx="2523744" cy="978408"/>
          </a:xfrm>
        </p:spPr>
        <p:txBody>
          <a:bodyPr vert="horz" lIns="73152" rIns="45720" bIns="0" rtlCol="0" anchor="b">
            <a:normAutofit/>
            <a:sp3d prstMaterial="matte"/>
          </a:bodyPr>
          <a:lstStyle>
            <a:lvl1pPr algn="l">
              <a:defRPr sz="2000" b="0"/>
            </a:lvl1pPr>
            <a:extLst/>
          </a:lstStyle>
          <a:p>
            <a:r>
              <a:rPr kumimoji="0" lang="en-US" smtClean="0"/>
              <a:t>Click to edit Master title style</a:t>
            </a:r>
            <a:endParaRPr kumimoji="0" lang="en-US"/>
          </a:p>
        </p:txBody>
      </p:sp>
      <p:sp>
        <p:nvSpPr>
          <p:cNvPr id="3" name="Content Placeholder 2"/>
          <p:cNvSpPr>
            <a:spLocks noGrp="1"/>
          </p:cNvSpPr>
          <p:nvPr>
            <p:ph idx="1"/>
          </p:nvPr>
        </p:nvSpPr>
        <p:spPr>
          <a:xfrm>
            <a:off x="3019377" y="1743133"/>
            <a:ext cx="5920641" cy="455888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Text Placeholder 3"/>
          <p:cNvSpPr>
            <a:spLocks noGrp="1"/>
          </p:cNvSpPr>
          <p:nvPr>
            <p:ph type="body" sz="half" idx="2"/>
          </p:nvPr>
        </p:nvSpPr>
        <p:spPr>
          <a:xfrm>
            <a:off x="167838" y="1730018"/>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4/30/2012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12" name="Rectangle 11"/>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4592" y="155448"/>
            <a:ext cx="2525150" cy="978408"/>
          </a:xfrm>
        </p:spPr>
        <p:txBody>
          <a:bodyPr lIns="73152" bIns="0" anchor="b">
            <a:sp3d prstMaterial="matte"/>
          </a:bodyPr>
          <a:lstStyle>
            <a:lvl1pPr algn="l">
              <a:defRPr sz="2000" b="0"/>
            </a:lvl1pPr>
            <a:extLst/>
          </a:lstStyle>
          <a:p>
            <a:r>
              <a:rPr kumimoji="0" lang="en-US" smtClean="0"/>
              <a:t>Click to edit Master title style</a:t>
            </a:r>
            <a:endParaRPr kumimoji="0" lang="en-US"/>
          </a:p>
        </p:txBody>
      </p:sp>
      <p:sp>
        <p:nvSpPr>
          <p:cNvPr id="3" name="Picture Placeholder 2"/>
          <p:cNvSpPr>
            <a:spLocks noGrp="1"/>
          </p:cNvSpPr>
          <p:nvPr>
            <p:ph type="pic" idx="1"/>
          </p:nvPr>
        </p:nvSpPr>
        <p:spPr>
          <a:xfrm>
            <a:off x="2903805" y="1484808"/>
            <a:ext cx="6247397" cy="5373192"/>
          </a:xfrm>
          <a:solidFill>
            <a:schemeClr val="bg2">
              <a:shade val="7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extLst/>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164592" y="1728216"/>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164592" y="1170432"/>
            <a:ext cx="2523744" cy="201168"/>
          </a:xfrm>
        </p:spPr>
        <p:txBody>
          <a:bodyPr/>
          <a:lstStyle/>
          <a:p>
            <a:fld id="{1D8BD707-D9CF-40AE-B4C6-C98DA3205C09}" type="datetimeFigureOut">
              <a:rPr lang="en-US" smtClean="0"/>
              <a:pPr/>
              <a:t>4/30/2012</a:t>
            </a:fld>
            <a:endParaRPr lang="en-US"/>
          </a:p>
        </p:txBody>
      </p:sp>
      <p:sp>
        <p:nvSpPr>
          <p:cNvPr id="11" name="Rectangle 10"/>
          <p:cNvSpPr/>
          <p:nvPr/>
        </p:nvSpPr>
        <p:spPr>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bwMode="invGray">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6" name="Footer Placeholder 5"/>
          <p:cNvSpPr>
            <a:spLocks noGrp="1"/>
          </p:cNvSpPr>
          <p:nvPr>
            <p:ph type="ftr" sz="quarter" idx="11"/>
          </p:nvPr>
        </p:nvSpPr>
        <p:spPr>
          <a:xfrm>
            <a:off x="3035808" y="1170432"/>
            <a:ext cx="5193792" cy="201168"/>
          </a:xfrm>
        </p:spPr>
        <p:txBody>
          <a:bodyPr/>
          <a:lstStyle>
            <a:lvl1pPr>
              <a:defRPr>
                <a:solidFill>
                  <a:schemeClr val="bg1">
                    <a:shade val="50000"/>
                  </a:schemeClr>
                </a:solidFill>
              </a:defRPr>
            </a:lvl1pPr>
          </a:lstStyle>
          <a:p>
            <a:endParaRPr lang="en-US"/>
          </a:p>
        </p:txBody>
      </p:sp>
      <p:sp>
        <p:nvSpPr>
          <p:cNvPr id="7" name="Slide Number Placeholder 6"/>
          <p:cNvSpPr>
            <a:spLocks noGrp="1"/>
          </p:cNvSpPr>
          <p:nvPr>
            <p:ph type="sldNum" sz="quarter" idx="12"/>
          </p:nvPr>
        </p:nvSpPr>
        <p:spPr>
          <a:xfrm>
            <a:off x="8339328" y="1170432"/>
            <a:ext cx="733864" cy="201168"/>
          </a:xfrm>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0" name="Rectangle 9"/>
          <p:cNvSpPr/>
          <p:nvPr/>
        </p:nvSpPr>
        <p:spPr bwMode="invGray">
          <a:xfrm>
            <a:off x="0" y="1435895"/>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7" name="Rectangle 6"/>
          <p:cNvSpPr/>
          <p:nvPr/>
        </p:nvSpPr>
        <p:spPr bwMode="ltGray">
          <a:xfrm>
            <a:off x="0" y="0"/>
            <a:ext cx="9143999" cy="1433733"/>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Placeholder 1"/>
          <p:cNvSpPr>
            <a:spLocks noGrp="1"/>
          </p:cNvSpPr>
          <p:nvPr>
            <p:ph type="title"/>
          </p:nvPr>
        </p:nvSpPr>
        <p:spPr>
          <a:xfrm>
            <a:off x="457200" y="152400"/>
            <a:ext cx="8229600" cy="1251062"/>
          </a:xfrm>
          <a:prstGeom prst="rect">
            <a:avLst/>
          </a:prstGeom>
        </p:spPr>
        <p:txBody>
          <a:bodyPr vert="horz" lIns="91440" rIns="45720" rtlCol="0" anchor="ctr">
            <a:normAutofit/>
            <a:scene3d>
              <a:camera prst="orthographicFront"/>
              <a:lightRig rig="threePt" dir="t">
                <a:rot lat="0" lon="0" rev="4800000"/>
              </a:lightRig>
            </a:scene3d>
            <a:sp3d prstMaterial="matte">
              <a:bevelT w="50800" h="10160"/>
            </a:sp3d>
          </a:bodyPr>
          <a:lstStyle>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775191"/>
            <a:ext cx="8229600" cy="4625609"/>
          </a:xfrm>
          <a:prstGeom prst="rect">
            <a:avLst/>
          </a:prstGeom>
        </p:spPr>
        <p:txBody>
          <a:bodyPr vert="horz" lIns="54864" tIns="91440" rtlCol="0">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4" name="Date Placeholder 3"/>
          <p:cNvSpPr>
            <a:spLocks noGrp="1"/>
          </p:cNvSpPr>
          <p:nvPr>
            <p:ph type="dt" sz="half" idx="2"/>
          </p:nvPr>
        </p:nvSpPr>
        <p:spPr>
          <a:xfrm>
            <a:off x="457200" y="6476999"/>
            <a:ext cx="2133600" cy="274320"/>
          </a:xfrm>
          <a:prstGeom prst="rect">
            <a:avLst/>
          </a:prstGeom>
        </p:spPr>
        <p:txBody>
          <a:bodyPr vert="horz" lIns="109728" rIns="45720" bIns="0" rtlCol="0" anchor="b"/>
          <a:lstStyle>
            <a:lvl1pPr algn="l" eaLnBrk="1" latinLnBrk="0" hangingPunct="1">
              <a:defRPr kumimoji="0" sz="1200">
                <a:solidFill>
                  <a:schemeClr val="tx1">
                    <a:tint val="95000"/>
                  </a:schemeClr>
                </a:solidFill>
              </a:defRPr>
            </a:lvl1pPr>
            <a:extLst/>
          </a:lstStyle>
          <a:p>
            <a:fld id="{1D8BD707-D9CF-40AE-B4C6-C98DA3205C09}" type="datetimeFigureOut">
              <a:rPr lang="en-US" smtClean="0"/>
              <a:pPr/>
              <a:t>4/30/2012</a:t>
            </a:fld>
            <a:endParaRPr lang="en-US"/>
          </a:p>
        </p:txBody>
      </p:sp>
      <p:sp>
        <p:nvSpPr>
          <p:cNvPr id="5" name="Footer Placeholder 4"/>
          <p:cNvSpPr>
            <a:spLocks noGrp="1"/>
          </p:cNvSpPr>
          <p:nvPr>
            <p:ph type="ftr" sz="quarter" idx="3"/>
          </p:nvPr>
        </p:nvSpPr>
        <p:spPr>
          <a:xfrm>
            <a:off x="2640596" y="6476999"/>
            <a:ext cx="5507719" cy="274320"/>
          </a:xfrm>
          <a:prstGeom prst="rect">
            <a:avLst/>
          </a:prstGeom>
        </p:spPr>
        <p:txBody>
          <a:bodyPr vert="horz" lIns="45720" rIns="45720" bIns="0" rtlCol="0" anchor="b"/>
          <a:lstStyle>
            <a:lvl1pPr algn="l" eaLnBrk="1" latinLnBrk="0" hangingPunct="1">
              <a:defRPr kumimoji="0" sz="1200">
                <a:solidFill>
                  <a:schemeClr val="tx1">
                    <a:tint val="95000"/>
                  </a:schemeClr>
                </a:solidFill>
              </a:defRPr>
            </a:lvl1pPr>
            <a:extLst/>
          </a:lstStyle>
          <a:p>
            <a:endParaRPr lang="en-US"/>
          </a:p>
        </p:txBody>
      </p:sp>
      <p:sp>
        <p:nvSpPr>
          <p:cNvPr id="6" name="Slide Number Placeholder 5"/>
          <p:cNvSpPr>
            <a:spLocks noGrp="1"/>
          </p:cNvSpPr>
          <p:nvPr>
            <p:ph type="sldNum" sz="quarter" idx="4"/>
          </p:nvPr>
        </p:nvSpPr>
        <p:spPr>
          <a:xfrm>
            <a:off x="8204396" y="6476999"/>
            <a:ext cx="733864" cy="274320"/>
          </a:xfrm>
          <a:prstGeom prst="rect">
            <a:avLst/>
          </a:prstGeom>
        </p:spPr>
        <p:txBody>
          <a:bodyPr vert="horz" bIns="0" rtlCol="0" anchor="b"/>
          <a:lstStyle>
            <a:lvl1pPr algn="r" eaLnBrk="1" latinLnBrk="0" hangingPunct="1">
              <a:defRPr kumimoji="0" sz="1200">
                <a:solidFill>
                  <a:schemeClr val="tx1">
                    <a:tint val="95000"/>
                  </a:schemeClr>
                </a:solidFill>
              </a:defRPr>
            </a:lvl1pPr>
            <a:extLst/>
          </a:lstStyle>
          <a:p>
            <a:fld id="{B6F15528-21DE-4FAA-801E-634DDDAF4B2B}"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500" b="1" kern="1200">
          <a:solidFill>
            <a:schemeClr val="accent1">
              <a:satMod val="150000"/>
            </a:schemeClr>
          </a:solidFill>
          <a:effectLst/>
          <a:latin typeface="+mj-lt"/>
          <a:ea typeface="+mj-ea"/>
          <a:cs typeface="+mj-cs"/>
        </a:defRPr>
      </a:lvl1pPr>
      <a:extLst/>
    </p:titleStyle>
    <p:bodyStyle>
      <a:lvl1pPr marL="438912" indent="-320040" algn="l" rtl="0" eaLnBrk="1" latinLnBrk="0" hangingPunct="1">
        <a:spcBef>
          <a:spcPts val="0"/>
        </a:spcBef>
        <a:buClr>
          <a:schemeClr val="accent1"/>
        </a:buClr>
        <a:buSzPct val="80000"/>
        <a:buFont typeface="Wingdings 2"/>
        <a:buChar char=""/>
        <a:defRPr kumimoji="0" sz="3200" kern="1200">
          <a:solidFill>
            <a:schemeClr val="tx1"/>
          </a:solidFill>
          <a:latin typeface="+mn-lt"/>
          <a:ea typeface="+mn-ea"/>
          <a:cs typeface="+mn-cs"/>
        </a:defRPr>
      </a:lvl1pPr>
      <a:lvl2pPr marL="731520" indent="-274320" algn="l" rtl="0" eaLnBrk="1" latinLnBrk="0" hangingPunct="1">
        <a:spcBef>
          <a:spcPct val="20000"/>
        </a:spcBef>
        <a:buClr>
          <a:schemeClr val="accent2"/>
        </a:buClr>
        <a:buSzPct val="90000"/>
        <a:buFont typeface="Wingdings"/>
        <a:buChar char=""/>
        <a:defRPr kumimoji="0" sz="2800" kern="1200">
          <a:solidFill>
            <a:schemeClr val="tx1"/>
          </a:solidFill>
          <a:latin typeface="+mn-lt"/>
          <a:ea typeface="+mn-ea"/>
          <a:cs typeface="+mn-cs"/>
        </a:defRPr>
      </a:lvl2pPr>
      <a:lvl3pPr marL="996696" indent="-228600" algn="l" rtl="0" eaLnBrk="1" latinLnBrk="0" hangingPunct="1">
        <a:spcBef>
          <a:spcPct val="20000"/>
        </a:spcBef>
        <a:buClr>
          <a:schemeClr val="accent3"/>
        </a:buClr>
        <a:buFont typeface="Arial"/>
        <a:buChar char="▪"/>
        <a:defRPr kumimoji="0" sz="2400" kern="1200">
          <a:solidFill>
            <a:schemeClr val="tx1"/>
          </a:solidFill>
          <a:latin typeface="+mn-lt"/>
          <a:ea typeface="+mn-ea"/>
          <a:cs typeface="+mn-cs"/>
        </a:defRPr>
      </a:lvl3pPr>
      <a:lvl4pPr marL="1216152" indent="-182880" algn="l" rtl="0" eaLnBrk="1" latinLnBrk="0" hangingPunct="1">
        <a:spcBef>
          <a:spcPct val="20000"/>
        </a:spcBef>
        <a:buClr>
          <a:schemeClr val="accent4"/>
        </a:buClr>
        <a:buFont typeface="Arial"/>
        <a:buChar char="▪"/>
        <a:defRPr kumimoji="0" sz="2000" kern="1200">
          <a:solidFill>
            <a:schemeClr val="tx1"/>
          </a:solidFill>
          <a:latin typeface="+mn-lt"/>
          <a:ea typeface="+mn-ea"/>
          <a:cs typeface="+mn-cs"/>
        </a:defRPr>
      </a:lvl4pPr>
      <a:lvl5pPr marL="1426464" indent="-182880" algn="l" rtl="0" eaLnBrk="1" latinLnBrk="0" hangingPunct="1">
        <a:spcBef>
          <a:spcPct val="20000"/>
        </a:spcBef>
        <a:buClr>
          <a:schemeClr val="accent5"/>
        </a:buClr>
        <a:buFont typeface="Wingdings 3"/>
        <a:buChar char=""/>
        <a:defRPr kumimoji="0" lang="en-US" sz="2000" kern="1200" smtClean="0">
          <a:solidFill>
            <a:schemeClr val="tx1"/>
          </a:solidFill>
          <a:latin typeface="+mn-lt"/>
          <a:ea typeface="+mn-ea"/>
          <a:cs typeface="+mn-cs"/>
        </a:defRPr>
      </a:lvl5pPr>
      <a:lvl6pPr marL="1627632" indent="-182880" algn="l" rtl="0" eaLnBrk="1" latinLnBrk="0" hangingPunct="1">
        <a:spcBef>
          <a:spcPct val="20000"/>
        </a:spcBef>
        <a:buClr>
          <a:schemeClr val="accent6"/>
        </a:buClr>
        <a:buSzPct val="100000"/>
        <a:buFont typeface="Wingdings 2"/>
        <a:buChar char=""/>
        <a:defRPr kumimoji="0" sz="2000" kern="1200">
          <a:solidFill>
            <a:schemeClr val="tx1"/>
          </a:solidFill>
          <a:latin typeface="+mn-lt"/>
          <a:ea typeface="+mn-ea"/>
          <a:cs typeface="+mn-cs"/>
        </a:defRPr>
      </a:lvl6pPr>
      <a:lvl7pPr marL="1828800" indent="-182880" algn="l" rtl="0" eaLnBrk="1" latinLnBrk="0" hangingPunct="1">
        <a:spcBef>
          <a:spcPct val="20000"/>
        </a:spcBef>
        <a:buClr>
          <a:schemeClr val="accent1"/>
        </a:buClr>
        <a:buSzPct val="100000"/>
        <a:buFont typeface="Wingdings 2"/>
        <a:buChar char=""/>
        <a:defRPr kumimoji="0" sz="1800" kern="1200">
          <a:solidFill>
            <a:schemeClr val="tx1"/>
          </a:solidFill>
          <a:latin typeface="+mn-lt"/>
          <a:ea typeface="+mn-ea"/>
          <a:cs typeface="+mn-cs"/>
        </a:defRPr>
      </a:lvl7pPr>
      <a:lvl8pPr marL="2029968" indent="-182880" algn="l" rtl="0" eaLnBrk="1" latinLnBrk="0" hangingPunct="1">
        <a:spcBef>
          <a:spcPct val="20000"/>
        </a:spcBef>
        <a:buClr>
          <a:schemeClr val="accent2"/>
        </a:buClr>
        <a:buFont typeface="Wingdings 2" pitchFamily="18" charset="2"/>
        <a:buChar char=""/>
        <a:defRPr kumimoji="0" sz="1800" kern="1200">
          <a:solidFill>
            <a:schemeClr val="tx1"/>
          </a:solidFill>
          <a:latin typeface="+mn-lt"/>
          <a:ea typeface="+mn-ea"/>
          <a:cs typeface="+mn-cs"/>
        </a:defRPr>
      </a:lvl8pPr>
      <a:lvl9pPr marL="2231136" indent="-182880" algn="l" rtl="0" eaLnBrk="1" latinLnBrk="0" hangingPunct="1">
        <a:spcBef>
          <a:spcPct val="20000"/>
        </a:spcBef>
        <a:buClr>
          <a:schemeClr val="accent3"/>
        </a:buClr>
        <a:buFont typeface="Wingdings 2" pitchFamily="18" charset="2"/>
        <a:buChar char=""/>
        <a:defRPr kumimoji="0" sz="18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0" y="0"/>
            <a:ext cx="9144000" cy="6740307"/>
          </a:xfrm>
          <a:prstGeom prst="rect">
            <a:avLst/>
          </a:prstGeom>
          <a:noFill/>
        </p:spPr>
        <p:txBody>
          <a:bodyPr wrap="square" rtlCol="0">
            <a:spAutoFit/>
          </a:bodyPr>
          <a:lstStyle/>
          <a:p>
            <a:pPr>
              <a:buFont typeface="Arial" pitchFamily="34" charset="0"/>
              <a:buChar char="•"/>
            </a:pPr>
            <a:r>
              <a:rPr lang="en-US" dirty="0" smtClean="0"/>
              <a:t>Settlement of  1815 left Italy weak and divided</a:t>
            </a:r>
          </a:p>
          <a:p>
            <a:pPr>
              <a:buFont typeface="Arial" pitchFamily="34" charset="0"/>
              <a:buChar char="•"/>
            </a:pPr>
            <a:r>
              <a:rPr lang="en-US" dirty="0" smtClean="0"/>
              <a:t>Lombardy and Venice—</a:t>
            </a:r>
            <a:r>
              <a:rPr lang="en-US" dirty="0" err="1" smtClean="0"/>
              <a:t>habsburg</a:t>
            </a:r>
            <a:r>
              <a:rPr lang="en-US" dirty="0" smtClean="0"/>
              <a:t> rule</a:t>
            </a:r>
          </a:p>
          <a:p>
            <a:pPr>
              <a:buFont typeface="Arial" pitchFamily="34" charset="0"/>
              <a:buChar char="•"/>
            </a:pPr>
            <a:r>
              <a:rPr lang="en-US" dirty="0" smtClean="0"/>
              <a:t>Tuscany, Parma and </a:t>
            </a:r>
            <a:r>
              <a:rPr lang="en-US" dirty="0" err="1" smtClean="0"/>
              <a:t>modena</a:t>
            </a:r>
            <a:r>
              <a:rPr lang="en-US" dirty="0" smtClean="0"/>
              <a:t> tied to Austria</a:t>
            </a:r>
          </a:p>
          <a:p>
            <a:pPr>
              <a:buFont typeface="Arial" pitchFamily="34" charset="0"/>
              <a:buChar char="•"/>
            </a:pPr>
            <a:r>
              <a:rPr lang="en-US" dirty="0" smtClean="0"/>
              <a:t>Central and Southern </a:t>
            </a:r>
            <a:r>
              <a:rPr lang="en-US" dirty="0" err="1" smtClean="0"/>
              <a:t>italy</a:t>
            </a:r>
            <a:r>
              <a:rPr lang="en-US" dirty="0" smtClean="0"/>
              <a:t>—papacy and Bourbons</a:t>
            </a:r>
          </a:p>
          <a:p>
            <a:pPr>
              <a:buFont typeface="Arial" pitchFamily="34" charset="0"/>
              <a:buChar char="•"/>
            </a:pPr>
            <a:r>
              <a:rPr lang="en-US" dirty="0" smtClean="0"/>
              <a:t>Piedmont retained political independence, but geographically peripheral, </a:t>
            </a:r>
            <a:r>
              <a:rPr lang="en-US" dirty="0" err="1" smtClean="0"/>
              <a:t>french</a:t>
            </a:r>
            <a:r>
              <a:rPr lang="en-US" dirty="0" smtClean="0"/>
              <a:t> culture, </a:t>
            </a:r>
            <a:r>
              <a:rPr lang="en-US" dirty="0" err="1" smtClean="0"/>
              <a:t>italian</a:t>
            </a:r>
            <a:r>
              <a:rPr lang="en-US" dirty="0" smtClean="0"/>
              <a:t> minority, displayed little interest in wider affairs pre 1840s</a:t>
            </a:r>
          </a:p>
          <a:p>
            <a:pPr>
              <a:buFont typeface="Arial" pitchFamily="34" charset="0"/>
              <a:buChar char="•"/>
            </a:pPr>
            <a:r>
              <a:rPr lang="en-US" dirty="0" smtClean="0"/>
              <a:t>But </a:t>
            </a:r>
            <a:r>
              <a:rPr lang="en-US" dirty="0" err="1" smtClean="0"/>
              <a:t>napoleonic</a:t>
            </a:r>
            <a:r>
              <a:rPr lang="en-US" dirty="0" smtClean="0"/>
              <a:t> period established rudiments of modern state—had swept away </a:t>
            </a:r>
            <a:r>
              <a:rPr lang="en-US" dirty="0" err="1" smtClean="0"/>
              <a:t>Ancien</a:t>
            </a:r>
            <a:r>
              <a:rPr lang="en-US" dirty="0" smtClean="0"/>
              <a:t> regime—welcome to many intellectuals, wider political participation, expectation of careers open to talent, dismantling of aristocratic and ecclesiastical privileges</a:t>
            </a:r>
          </a:p>
          <a:p>
            <a:pPr>
              <a:buFont typeface="Arial" pitchFamily="34" charset="0"/>
              <a:buChar char="•"/>
            </a:pPr>
            <a:r>
              <a:rPr lang="en-US" dirty="0" smtClean="0"/>
              <a:t>After downfall, return to reactionary policies, political opposition forced to operate underground—secret political sects throughout </a:t>
            </a:r>
            <a:r>
              <a:rPr lang="en-US" dirty="0" err="1" smtClean="0"/>
              <a:t>italy</a:t>
            </a:r>
            <a:r>
              <a:rPr lang="en-US" dirty="0" smtClean="0"/>
              <a:t>, </a:t>
            </a:r>
            <a:r>
              <a:rPr lang="en-US" dirty="0" err="1" smtClean="0"/>
              <a:t>carbonari</a:t>
            </a:r>
            <a:endParaRPr lang="en-US" dirty="0" smtClean="0"/>
          </a:p>
          <a:p>
            <a:pPr>
              <a:buFont typeface="Arial" pitchFamily="34" charset="0"/>
              <a:buChar char="•"/>
            </a:pPr>
            <a:r>
              <a:rPr lang="en-US" dirty="0" smtClean="0"/>
              <a:t>1830—any groups arguing for emergence of Italian state would be suppressed, no active political campaigns could be conducted to persuade neutral/wavering opinion</a:t>
            </a:r>
          </a:p>
          <a:p>
            <a:pPr>
              <a:buFont typeface="Arial" pitchFamily="34" charset="0"/>
              <a:buChar char="•"/>
            </a:pPr>
            <a:r>
              <a:rPr lang="en-US" dirty="0" smtClean="0"/>
              <a:t>Economic development, except in Lombardy, lagged behind N. Europe, lack of large entrepreneurial and professional class—the force behind liberal and nationalistic propaganda</a:t>
            </a:r>
          </a:p>
          <a:p>
            <a:pPr>
              <a:buFont typeface="Arial" pitchFamily="34" charset="0"/>
              <a:buChar char="•"/>
            </a:pPr>
            <a:r>
              <a:rPr lang="en-US" dirty="0" smtClean="0"/>
              <a:t>Restricted literacy, regional dialects used, Italian was restricted to narrow elite, coherent national movement hard to sustain</a:t>
            </a:r>
          </a:p>
          <a:p>
            <a:pPr>
              <a:buFont typeface="Arial" pitchFamily="34" charset="0"/>
              <a:buChar char="•"/>
            </a:pPr>
            <a:r>
              <a:rPr lang="en-US" dirty="0" smtClean="0"/>
              <a:t>But international situation kept </a:t>
            </a:r>
            <a:r>
              <a:rPr lang="en-US" dirty="0" err="1" smtClean="0"/>
              <a:t>italian</a:t>
            </a:r>
            <a:r>
              <a:rPr lang="en-US" dirty="0" smtClean="0"/>
              <a:t> question on agenda—</a:t>
            </a:r>
            <a:r>
              <a:rPr lang="en-US" dirty="0" err="1" smtClean="0"/>
              <a:t>french</a:t>
            </a:r>
            <a:r>
              <a:rPr lang="en-US" dirty="0" smtClean="0"/>
              <a:t> revolution haunted political consciousness of </a:t>
            </a:r>
            <a:r>
              <a:rPr lang="en-US" dirty="0" err="1" smtClean="0"/>
              <a:t>europe</a:t>
            </a:r>
            <a:endParaRPr lang="en-US" dirty="0" smtClean="0"/>
          </a:p>
          <a:p>
            <a:pPr>
              <a:buFont typeface="Arial" pitchFamily="34" charset="0"/>
              <a:buChar char="•"/>
            </a:pPr>
            <a:r>
              <a:rPr lang="en-US" dirty="0" smtClean="0"/>
              <a:t>Austrian empire obstacle to nationalism, quickening pace of economic change would lead to demands for political reform</a:t>
            </a:r>
          </a:p>
          <a:p>
            <a:pPr>
              <a:buFont typeface="Arial" pitchFamily="34" charset="0"/>
              <a:buChar char="•"/>
            </a:pPr>
            <a:r>
              <a:rPr lang="en-US" dirty="0" smtClean="0"/>
              <a:t>As middle class grew in </a:t>
            </a:r>
            <a:r>
              <a:rPr lang="en-US" dirty="0" err="1" smtClean="0"/>
              <a:t>italy</a:t>
            </a:r>
            <a:r>
              <a:rPr lang="en-US" dirty="0" smtClean="0"/>
              <a:t>, combination of deep attachment to cultural tradition and legacy of </a:t>
            </a:r>
            <a:r>
              <a:rPr lang="en-US" dirty="0" err="1" smtClean="0"/>
              <a:t>french</a:t>
            </a:r>
            <a:r>
              <a:rPr lang="en-US" dirty="0" smtClean="0"/>
              <a:t> revolution—undermined </a:t>
            </a:r>
            <a:r>
              <a:rPr lang="en-US" dirty="0" err="1" smtClean="0"/>
              <a:t>austrian</a:t>
            </a:r>
            <a:r>
              <a:rPr lang="en-US" dirty="0" smtClean="0"/>
              <a:t> rule</a:t>
            </a:r>
          </a:p>
          <a:p>
            <a:pPr>
              <a:buFont typeface="Arial" pitchFamily="34" charset="0"/>
              <a:buChar char="•"/>
            </a:pPr>
            <a:endParaRPr lang="en-US" dirty="0" smtClean="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0"/>
            <a:ext cx="9144000" cy="7017306"/>
          </a:xfrm>
          <a:prstGeom prst="rect">
            <a:avLst/>
          </a:prstGeom>
          <a:noFill/>
        </p:spPr>
        <p:txBody>
          <a:bodyPr wrap="square" rtlCol="0">
            <a:spAutoFit/>
          </a:bodyPr>
          <a:lstStyle/>
          <a:p>
            <a:pPr>
              <a:buFont typeface="Arial" pitchFamily="34" charset="0"/>
              <a:buChar char="•"/>
            </a:pPr>
            <a:r>
              <a:rPr lang="en-US" dirty="0" err="1" smtClean="0"/>
              <a:t>Guiseppe</a:t>
            </a:r>
            <a:r>
              <a:rPr lang="en-US" dirty="0" smtClean="0"/>
              <a:t> </a:t>
            </a:r>
            <a:r>
              <a:rPr lang="en-US" dirty="0" err="1" smtClean="0"/>
              <a:t>mazzini</a:t>
            </a:r>
            <a:r>
              <a:rPr lang="en-US" dirty="0" smtClean="0"/>
              <a:t> did most to set idea of Italy before the public eye, originally part of the </a:t>
            </a:r>
            <a:r>
              <a:rPr lang="en-US" dirty="0" err="1" smtClean="0"/>
              <a:t>Carbonari</a:t>
            </a:r>
            <a:r>
              <a:rPr lang="en-US" dirty="0" smtClean="0"/>
              <a:t>, but believed political transformation needed acquiescence of  broad sections of population. This couldn’t happen if insurrectionary activity was left in hands of small secret sects. </a:t>
            </a:r>
          </a:p>
          <a:p>
            <a:pPr>
              <a:buFont typeface="Arial" pitchFamily="34" charset="0"/>
              <a:buChar char="•"/>
            </a:pPr>
            <a:r>
              <a:rPr lang="en-US" dirty="0" smtClean="0"/>
              <a:t>Elaborate propaganda exercise plus insurrections needed, clarity of long term goals needed, public had to be persuaded to sympathize with revolutionary movement</a:t>
            </a:r>
          </a:p>
          <a:p>
            <a:pPr>
              <a:buFont typeface="Arial" pitchFamily="34" charset="0"/>
              <a:buChar char="•"/>
            </a:pPr>
            <a:r>
              <a:rPr lang="en-US" dirty="0" smtClean="0"/>
              <a:t>Created La </a:t>
            </a:r>
            <a:r>
              <a:rPr lang="en-US" dirty="0" err="1" smtClean="0"/>
              <a:t>Giovine</a:t>
            </a:r>
            <a:r>
              <a:rPr lang="en-US" dirty="0" smtClean="0"/>
              <a:t> Italia, educated people politically, mission to emerge as nation state in age where national principal undermined legitimacy of outmoded political forms</a:t>
            </a:r>
          </a:p>
          <a:p>
            <a:pPr>
              <a:buFont typeface="Arial" pitchFamily="34" charset="0"/>
              <a:buChar char="•"/>
            </a:pPr>
            <a:r>
              <a:rPr lang="en-US" dirty="0" smtClean="0"/>
              <a:t>Limited practical achievement, abortive insurrections of Savoy and Naples 1833-34, various uprisings in Naples after 1837 easily suppressed, but even failure has propaganda value—government was overthrown momentarily in Turin and Naples 1920-1, showing that it could be done</a:t>
            </a:r>
          </a:p>
          <a:p>
            <a:pPr>
              <a:buFont typeface="Arial" pitchFamily="34" charset="0"/>
              <a:buChar char="•"/>
            </a:pPr>
            <a:r>
              <a:rPr lang="en-US" dirty="0" smtClean="0"/>
              <a:t>Mazzini forced activists to think in terms of national, not regional politics. Became </a:t>
            </a:r>
            <a:r>
              <a:rPr lang="en-US" dirty="0" err="1" smtClean="0"/>
              <a:t>bete</a:t>
            </a:r>
            <a:r>
              <a:rPr lang="en-US" dirty="0" smtClean="0"/>
              <a:t> noir of authorities, exiled, only returned in 1849</a:t>
            </a:r>
          </a:p>
          <a:p>
            <a:pPr>
              <a:buFont typeface="Arial" pitchFamily="34" charset="0"/>
              <a:buChar char="•"/>
            </a:pPr>
            <a:r>
              <a:rPr lang="en-US" dirty="0" smtClean="0"/>
              <a:t>Large amount of writing in exile, but only read by educated few, more popular in England, but also influenced many radicals—Garibaldi and many of his thousand were </a:t>
            </a:r>
            <a:r>
              <a:rPr lang="en-US" dirty="0" err="1" smtClean="0"/>
              <a:t>Mazzinians</a:t>
            </a:r>
            <a:endParaRPr lang="en-US" dirty="0" smtClean="0"/>
          </a:p>
          <a:p>
            <a:pPr>
              <a:buFont typeface="Arial" pitchFamily="34" charset="0"/>
              <a:buChar char="•"/>
            </a:pPr>
            <a:r>
              <a:rPr lang="en-US" dirty="0" smtClean="0"/>
              <a:t>Reaction to Mazzini was split—</a:t>
            </a:r>
            <a:r>
              <a:rPr lang="en-US" dirty="0" err="1" smtClean="0"/>
              <a:t>Cattaneo</a:t>
            </a:r>
            <a:r>
              <a:rPr lang="en-US" dirty="0" smtClean="0"/>
              <a:t>, editor of Il </a:t>
            </a:r>
            <a:r>
              <a:rPr lang="en-US" dirty="0" err="1" smtClean="0"/>
              <a:t>Politecnico</a:t>
            </a:r>
            <a:r>
              <a:rPr lang="en-US" dirty="0" smtClean="0"/>
              <a:t> wanted concrete improvements, society and economy needed general extension of free trade areas, like Zollverein, modernization in transport, industry, administration and law</a:t>
            </a:r>
            <a:r>
              <a:rPr lang="en-IN" dirty="0" smtClean="0"/>
              <a:t>—lot of ordinary Italians would improve only by this instead of ambitious political reconstruction</a:t>
            </a:r>
          </a:p>
          <a:p>
            <a:pPr>
              <a:buFont typeface="Arial" pitchFamily="34" charset="0"/>
              <a:buChar char="•"/>
            </a:pPr>
            <a:r>
              <a:rPr lang="en-US" dirty="0" smtClean="0"/>
              <a:t>Socialists suspicious that ideological zeal would not serve needs of people—question of which national cause to respond to</a:t>
            </a:r>
          </a:p>
          <a:p>
            <a:pPr>
              <a:buFont typeface="Arial" pitchFamily="34" charset="0"/>
              <a:buChar char="•"/>
            </a:pPr>
            <a:r>
              <a:rPr lang="en-US" dirty="0" smtClean="0"/>
              <a:t>Moderates hardened against insurrectionary strategy, no guarantee that concrete socioeconomic and constitutional reforms would follow, repetition of reign of terror wasn’t a risk worth running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0"/>
            <a:ext cx="9144000" cy="7017306"/>
          </a:xfrm>
          <a:prstGeom prst="rect">
            <a:avLst/>
          </a:prstGeom>
          <a:noFill/>
        </p:spPr>
        <p:txBody>
          <a:bodyPr wrap="square" rtlCol="0">
            <a:spAutoFit/>
          </a:bodyPr>
          <a:lstStyle/>
          <a:p>
            <a:pPr>
              <a:buFont typeface="Arial" pitchFamily="34" charset="0"/>
              <a:buChar char="•"/>
            </a:pPr>
            <a:r>
              <a:rPr lang="en-US" dirty="0" smtClean="0"/>
              <a:t>Alternative national strategy in 1840s developed—instead of revolution from below, possibilities for political changes in one or more of established ruling houses who could be persuaded to reform—deeply suspicious of populism, ambitions went no further than modest constitutionalism, close links to liberal aristocracy, especially Piedmont, wielded influence without recourse to subversive measures</a:t>
            </a:r>
          </a:p>
          <a:p>
            <a:pPr>
              <a:buFont typeface="Arial" pitchFamily="34" charset="0"/>
              <a:buChar char="•"/>
            </a:pPr>
            <a:r>
              <a:rPr lang="en-US" dirty="0" smtClean="0"/>
              <a:t>Lesson of Mazzini—population not ready for revolution</a:t>
            </a:r>
          </a:p>
          <a:p>
            <a:pPr>
              <a:buFont typeface="Arial" pitchFamily="34" charset="0"/>
              <a:buChar char="•"/>
            </a:pPr>
            <a:r>
              <a:rPr lang="en-US" dirty="0" smtClean="0"/>
              <a:t>Instead, initiative to be left to Piedmont (only state with independent political options, despite Charles Albert’s prevarication) or Papal states</a:t>
            </a:r>
          </a:p>
          <a:p>
            <a:pPr>
              <a:buFont typeface="Arial" pitchFamily="34" charset="0"/>
              <a:buChar char="•"/>
            </a:pPr>
            <a:r>
              <a:rPr lang="en-US" dirty="0" smtClean="0"/>
              <a:t>Position of the constitutional monarchists, the moderates in-between </a:t>
            </a:r>
            <a:r>
              <a:rPr lang="en-US" dirty="0" err="1" smtClean="0"/>
              <a:t>Mazzinian</a:t>
            </a:r>
            <a:r>
              <a:rPr lang="en-US" dirty="0" smtClean="0"/>
              <a:t> left and status quo, came to center stage with ascendancy of Pius IX—reputation of liberal sympathies (not true), granted amnesty to prisoners (customary), conceded lay representation on consultative committees—</a:t>
            </a:r>
            <a:r>
              <a:rPr lang="en-US" dirty="0" err="1" smtClean="0"/>
              <a:t>consulta</a:t>
            </a:r>
            <a:r>
              <a:rPr lang="en-US" dirty="0" smtClean="0"/>
              <a:t>, wider commitments to examine civil and criminal law, press censorship and economic infrastructure (allowed development of free trade union, protested against Austrian occupation of Ferrara) Swept away by public excitement and praise</a:t>
            </a:r>
          </a:p>
          <a:p>
            <a:pPr>
              <a:buFont typeface="Arial" pitchFamily="34" charset="0"/>
              <a:buChar char="•"/>
            </a:pPr>
            <a:r>
              <a:rPr lang="en-US" dirty="0" smtClean="0"/>
              <a:t>Italians faced threat of public in dangerously volatile atmosphere with backdrop of food shortages and economic crisis</a:t>
            </a:r>
          </a:p>
          <a:p>
            <a:pPr>
              <a:buFont typeface="Arial" pitchFamily="34" charset="0"/>
              <a:buChar char="•"/>
            </a:pPr>
            <a:r>
              <a:rPr lang="en-US" dirty="0" smtClean="0"/>
              <a:t>Pressures for political reform increased—risings in most of urban centers—</a:t>
            </a:r>
            <a:r>
              <a:rPr lang="en-US" dirty="0" err="1" smtClean="0"/>
              <a:t>milan</a:t>
            </a:r>
            <a:r>
              <a:rPr lang="en-US" dirty="0" smtClean="0"/>
              <a:t>, </a:t>
            </a:r>
            <a:r>
              <a:rPr lang="en-US" dirty="0" err="1" smtClean="0"/>
              <a:t>turin</a:t>
            </a:r>
            <a:r>
              <a:rPr lang="en-US" dirty="0" smtClean="0"/>
              <a:t>, </a:t>
            </a:r>
            <a:r>
              <a:rPr lang="en-US" dirty="0" err="1" smtClean="0"/>
              <a:t>genoa</a:t>
            </a:r>
            <a:r>
              <a:rPr lang="en-US" dirty="0" smtClean="0"/>
              <a:t>, </a:t>
            </a:r>
            <a:r>
              <a:rPr lang="en-US" dirty="0" err="1" smtClean="0"/>
              <a:t>parma</a:t>
            </a:r>
            <a:r>
              <a:rPr lang="en-US" dirty="0" smtClean="0"/>
              <a:t> and </a:t>
            </a:r>
            <a:r>
              <a:rPr lang="en-US" dirty="0" err="1" smtClean="0"/>
              <a:t>modena</a:t>
            </a:r>
            <a:endParaRPr lang="en-US" dirty="0" smtClean="0"/>
          </a:p>
          <a:p>
            <a:pPr>
              <a:buFont typeface="Arial" pitchFamily="34" charset="0"/>
              <a:buChar char="•"/>
            </a:pPr>
            <a:r>
              <a:rPr lang="en-US" dirty="0" smtClean="0"/>
              <a:t>Princes turned to moderates—hasty constitutions formed in </a:t>
            </a:r>
            <a:r>
              <a:rPr lang="en-US" dirty="0" err="1" smtClean="0"/>
              <a:t>naples</a:t>
            </a:r>
            <a:r>
              <a:rPr lang="en-US" dirty="0" smtClean="0"/>
              <a:t>, Rome and Tuscany</a:t>
            </a:r>
          </a:p>
          <a:p>
            <a:pPr>
              <a:buFont typeface="Arial" pitchFamily="34" charset="0"/>
              <a:buChar char="•"/>
            </a:pPr>
            <a:r>
              <a:rPr lang="en-US" dirty="0" smtClean="0"/>
              <a:t>Developments abroad ensured Italian local uprisings would be viewed in international context—</a:t>
            </a:r>
            <a:r>
              <a:rPr lang="en-US" dirty="0" err="1" smtClean="0"/>
              <a:t>february</a:t>
            </a:r>
            <a:r>
              <a:rPr lang="en-US" dirty="0" smtClean="0"/>
              <a:t> revolution in Paris, with uprisings in Vienna and </a:t>
            </a:r>
            <a:r>
              <a:rPr lang="en-US" dirty="0" err="1" smtClean="0"/>
              <a:t>budapest</a:t>
            </a:r>
            <a:r>
              <a:rPr lang="en-US" dirty="0" smtClean="0"/>
              <a:t>, resignation of Metternich in March 1848, stage set for concerted action against Austria (in theory)</a:t>
            </a:r>
          </a:p>
          <a:p>
            <a:pPr>
              <a:buFont typeface="Arial" pitchFamily="34" charset="0"/>
              <a:buChar char="•"/>
            </a:pPr>
            <a:r>
              <a:rPr lang="en-US" dirty="0" smtClean="0"/>
              <a:t>1848 March Milan—initial boycott of tobacco (Austrian state monopoly) led to more general insurrection, managed to force large Austrian garrison under </a:t>
            </a:r>
            <a:r>
              <a:rPr lang="en-US" dirty="0" err="1" smtClean="0"/>
              <a:t>Radetzky</a:t>
            </a:r>
            <a:r>
              <a:rPr lang="en-US" dirty="0" smtClean="0"/>
              <a:t> out of Milan, but Milanese leaders unclear on policy, military strategy in hands of radical council of war</a:t>
            </a:r>
            <a:endParaRPr lang="en-IN"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0"/>
            <a:ext cx="9144000" cy="7294305"/>
          </a:xfrm>
          <a:prstGeom prst="rect">
            <a:avLst/>
          </a:prstGeom>
          <a:noFill/>
        </p:spPr>
        <p:txBody>
          <a:bodyPr wrap="square" rtlCol="0">
            <a:spAutoFit/>
          </a:bodyPr>
          <a:lstStyle/>
          <a:p>
            <a:pPr>
              <a:buFont typeface="Arial" pitchFamily="34" charset="0"/>
              <a:buChar char="•"/>
            </a:pPr>
            <a:r>
              <a:rPr lang="en-US" dirty="0" smtClean="0"/>
              <a:t>Moderate patricians began to fear republican developments—only wanted to free </a:t>
            </a:r>
            <a:r>
              <a:rPr lang="en-US" dirty="0" err="1" smtClean="0"/>
              <a:t>milan</a:t>
            </a:r>
            <a:r>
              <a:rPr lang="en-US" dirty="0" smtClean="0"/>
              <a:t> from </a:t>
            </a:r>
            <a:r>
              <a:rPr lang="en-US" dirty="0" err="1" smtClean="0"/>
              <a:t>austria</a:t>
            </a:r>
            <a:r>
              <a:rPr lang="en-US" dirty="0" smtClean="0"/>
              <a:t>, radicals saw </a:t>
            </a:r>
            <a:r>
              <a:rPr lang="en-US" dirty="0" err="1" smtClean="0"/>
              <a:t>milanese</a:t>
            </a:r>
            <a:r>
              <a:rPr lang="en-US" dirty="0" smtClean="0"/>
              <a:t> campaign in context for </a:t>
            </a:r>
            <a:r>
              <a:rPr lang="en-US" dirty="0" err="1" smtClean="0"/>
              <a:t>italian</a:t>
            </a:r>
            <a:r>
              <a:rPr lang="en-US" dirty="0" smtClean="0"/>
              <a:t> republic</a:t>
            </a:r>
          </a:p>
          <a:p>
            <a:pPr>
              <a:buFont typeface="Arial" pitchFamily="34" charset="0"/>
              <a:buChar char="•"/>
            </a:pPr>
            <a:r>
              <a:rPr lang="en-US" dirty="0" smtClean="0"/>
              <a:t>Radicals recognized power and influence of patricians couldn’t be effectively challenged, deferred discussion of constitutional and ideological issues till final victory—left patricians with free hand to consolidate position, turned to Piedmont</a:t>
            </a:r>
          </a:p>
          <a:p>
            <a:pPr>
              <a:buFont typeface="Arial" pitchFamily="34" charset="0"/>
              <a:buChar char="•"/>
            </a:pPr>
            <a:r>
              <a:rPr lang="en-US" dirty="0" smtClean="0"/>
              <a:t>Piedmont beset by conflicting pressures—</a:t>
            </a:r>
            <a:r>
              <a:rPr lang="en-US" dirty="0" err="1" smtClean="0"/>
              <a:t>charles</a:t>
            </a:r>
            <a:r>
              <a:rPr lang="en-US" dirty="0" smtClean="0"/>
              <a:t> </a:t>
            </a:r>
            <a:r>
              <a:rPr lang="en-US" dirty="0" err="1" smtClean="0"/>
              <a:t>albert</a:t>
            </a:r>
            <a:r>
              <a:rPr lang="en-US" dirty="0" smtClean="0"/>
              <a:t> viewed prospect of republican victory in </a:t>
            </a:r>
            <a:r>
              <a:rPr lang="en-US" dirty="0" err="1" smtClean="0"/>
              <a:t>milan</a:t>
            </a:r>
            <a:r>
              <a:rPr lang="en-US" dirty="0" smtClean="0"/>
              <a:t> with alarm, reluctant to further republican campaign against </a:t>
            </a:r>
            <a:r>
              <a:rPr lang="en-US" dirty="0" err="1" smtClean="0"/>
              <a:t>austria</a:t>
            </a:r>
            <a:r>
              <a:rPr lang="en-US" dirty="0" smtClean="0"/>
              <a:t>, but couldn’t risk undermining position of </a:t>
            </a:r>
            <a:r>
              <a:rPr lang="en-US" dirty="0" err="1" smtClean="0"/>
              <a:t>milanese</a:t>
            </a:r>
            <a:r>
              <a:rPr lang="en-US" dirty="0" smtClean="0"/>
              <a:t> moderates through inactivity, </a:t>
            </a:r>
            <a:r>
              <a:rPr lang="en-US" dirty="0" err="1" smtClean="0"/>
              <a:t>piedmontese</a:t>
            </a:r>
            <a:r>
              <a:rPr lang="en-US" dirty="0" smtClean="0"/>
              <a:t> dynastic interest in annexing </a:t>
            </a:r>
            <a:r>
              <a:rPr lang="en-US" dirty="0" err="1" smtClean="0"/>
              <a:t>lombardy</a:t>
            </a:r>
            <a:r>
              <a:rPr lang="en-US" dirty="0" smtClean="0"/>
              <a:t>, opportunity to put itself at head of national movement, intense pressure for intervention, influential article by </a:t>
            </a:r>
            <a:r>
              <a:rPr lang="en-US" dirty="0" err="1" smtClean="0"/>
              <a:t>cavour</a:t>
            </a:r>
            <a:r>
              <a:rPr lang="en-US" dirty="0" smtClean="0"/>
              <a:t> published, major triumph of </a:t>
            </a:r>
            <a:r>
              <a:rPr lang="en-US" dirty="0" err="1" smtClean="0"/>
              <a:t>milan</a:t>
            </a:r>
            <a:r>
              <a:rPr lang="en-US" dirty="0" smtClean="0"/>
              <a:t> against </a:t>
            </a:r>
            <a:r>
              <a:rPr lang="en-US" dirty="0" err="1" smtClean="0"/>
              <a:t>austria</a:t>
            </a:r>
            <a:r>
              <a:rPr lang="en-US" dirty="0" smtClean="0"/>
              <a:t> could seriously threaten piedmont’s political hegemony in northern </a:t>
            </a:r>
            <a:r>
              <a:rPr lang="en-US" dirty="0" err="1" smtClean="0"/>
              <a:t>italy</a:t>
            </a:r>
            <a:endParaRPr lang="en-US" dirty="0" smtClean="0"/>
          </a:p>
          <a:p>
            <a:pPr>
              <a:buFont typeface="Arial" pitchFamily="34" charset="0"/>
              <a:buChar char="•"/>
            </a:pPr>
            <a:r>
              <a:rPr lang="en-US" dirty="0" smtClean="0"/>
              <a:t>So agreed to give military assistance—proved disastrous to </a:t>
            </a:r>
            <a:r>
              <a:rPr lang="en-US" dirty="0" err="1" smtClean="0"/>
              <a:t>milanese</a:t>
            </a:r>
            <a:r>
              <a:rPr lang="en-US" dirty="0" smtClean="0"/>
              <a:t> cause—delay and prevarication led to military initiative to be lost, wasted time collecting votes for annexation of Lombardy, piedmont leadership accepted this for duration of struggle</a:t>
            </a:r>
          </a:p>
          <a:p>
            <a:pPr>
              <a:buFont typeface="Arial" pitchFamily="34" charset="0"/>
              <a:buChar char="•"/>
            </a:pPr>
            <a:r>
              <a:rPr lang="en-US" dirty="0" smtClean="0"/>
              <a:t>In </a:t>
            </a:r>
            <a:r>
              <a:rPr lang="en-US" dirty="0" err="1" smtClean="0"/>
              <a:t>venice</a:t>
            </a:r>
            <a:r>
              <a:rPr lang="en-US" dirty="0" smtClean="0"/>
              <a:t>, nationalist leader </a:t>
            </a:r>
            <a:r>
              <a:rPr lang="en-US" dirty="0" err="1" smtClean="0"/>
              <a:t>Manin</a:t>
            </a:r>
            <a:r>
              <a:rPr lang="en-US" dirty="0" smtClean="0"/>
              <a:t> released from prison—Austrians unable to rely on own forces, so withdrew—Republic of St. Mark declared, but precarious existence</a:t>
            </a:r>
          </a:p>
          <a:p>
            <a:pPr>
              <a:buFont typeface="Arial" pitchFamily="34" charset="0"/>
              <a:buChar char="•"/>
            </a:pPr>
            <a:r>
              <a:rPr lang="en-US" dirty="0" err="1" smtClean="0"/>
              <a:t>Manin</a:t>
            </a:r>
            <a:r>
              <a:rPr lang="en-US" dirty="0" smtClean="0"/>
              <a:t> reluctant to rely on Piedmont but had no option, without military assistance, independence would be short lived. Fusion with piedmont</a:t>
            </a:r>
          </a:p>
          <a:p>
            <a:pPr>
              <a:buFont typeface="Arial" pitchFamily="34" charset="0"/>
              <a:buChar char="•"/>
            </a:pPr>
            <a:r>
              <a:rPr lang="en-US" dirty="0" smtClean="0"/>
              <a:t>Piedmont’s objectives of defeat of radicals in Milan and Venice and dominant position in Northern Italy were achieved, but by this time, Austrians had regrouped—had more resources, supplies, </a:t>
            </a:r>
            <a:r>
              <a:rPr lang="en-US" dirty="0" err="1" smtClean="0"/>
              <a:t>Radetzky</a:t>
            </a:r>
            <a:r>
              <a:rPr lang="en-US" dirty="0" smtClean="0"/>
              <a:t> better strategist, Piedmont troops had terrible leaders and very little skill because of nepotism, reinforcements from Austria arrived to crush Piedmont army in July</a:t>
            </a:r>
          </a:p>
          <a:p>
            <a:pPr>
              <a:buFont typeface="Arial" pitchFamily="34" charset="0"/>
              <a:buChar char="•"/>
            </a:pPr>
            <a:r>
              <a:rPr lang="en-US" dirty="0" smtClean="0"/>
              <a:t>When forced by radicals in Piedmont to launch second initiative, Charles Albert failed again. Had raised expectations of nationalist movement, so return of Milan to Austria was bitter disappointment, personal credit was exhausted, abdicated, Victor Emmanuel II came to throne</a:t>
            </a:r>
          </a:p>
          <a:p>
            <a:pPr>
              <a:buFont typeface="Arial" pitchFamily="34" charset="0"/>
              <a:buChar char="•"/>
            </a:pPr>
            <a:endParaRPr lang="en-IN"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0" y="0"/>
            <a:ext cx="9144000" cy="6740307"/>
          </a:xfrm>
          <a:prstGeom prst="rect">
            <a:avLst/>
          </a:prstGeom>
          <a:noFill/>
        </p:spPr>
        <p:txBody>
          <a:bodyPr wrap="square" rtlCol="0">
            <a:spAutoFit/>
          </a:bodyPr>
          <a:lstStyle/>
          <a:p>
            <a:pPr>
              <a:buFont typeface="Arial" pitchFamily="34" charset="0"/>
              <a:buChar char="•"/>
            </a:pPr>
            <a:r>
              <a:rPr lang="en-US" dirty="0" smtClean="0"/>
              <a:t>But  Piedmont still retained </a:t>
            </a:r>
            <a:r>
              <a:rPr lang="en-US" dirty="0" err="1" smtClean="0"/>
              <a:t>statuto</a:t>
            </a:r>
            <a:endParaRPr lang="en-US" dirty="0" smtClean="0"/>
          </a:p>
          <a:p>
            <a:pPr>
              <a:buFont typeface="Arial" pitchFamily="34" charset="0"/>
              <a:buChar char="•"/>
            </a:pPr>
            <a:r>
              <a:rPr lang="en-US" dirty="0" smtClean="0"/>
              <a:t>Only </a:t>
            </a:r>
            <a:r>
              <a:rPr lang="en-US" dirty="0" err="1" smtClean="0"/>
              <a:t>venice</a:t>
            </a:r>
            <a:r>
              <a:rPr lang="en-US" dirty="0" smtClean="0"/>
              <a:t> continued struggle—but position was desperate, succumbed to Austrian bombardment, food shortages, cholera and failure of revolution in Hungary (meant </a:t>
            </a:r>
            <a:r>
              <a:rPr lang="en-US" dirty="0" err="1" smtClean="0"/>
              <a:t>austria</a:t>
            </a:r>
            <a:r>
              <a:rPr lang="en-US" dirty="0" smtClean="0"/>
              <a:t> no longer embroiled in internal affairs) August 1849</a:t>
            </a:r>
          </a:p>
          <a:p>
            <a:pPr>
              <a:buFont typeface="Arial" pitchFamily="34" charset="0"/>
              <a:buChar char="•"/>
            </a:pPr>
            <a:r>
              <a:rPr lang="en-US" dirty="0" smtClean="0"/>
              <a:t>In papal states, </a:t>
            </a:r>
            <a:r>
              <a:rPr lang="en-US" dirty="0" err="1" smtClean="0"/>
              <a:t>pius</a:t>
            </a:r>
            <a:r>
              <a:rPr lang="en-US" dirty="0" smtClean="0"/>
              <a:t> IX couldn’t commit to war against catholic power, church before nationalist interests,  liberal minister of interior suppressed rights—assassinated Nov. 1848, Pius fled </a:t>
            </a:r>
            <a:r>
              <a:rPr lang="en-US" dirty="0" err="1" smtClean="0"/>
              <a:t>rome</a:t>
            </a:r>
            <a:r>
              <a:rPr lang="en-US" dirty="0" smtClean="0"/>
              <a:t>. Republic formed, triumvirate led by Mazzini, but completely isolated—Austrian, French and Bourbon troops massing, despite Garibaldi’s defensive action, succumbed in July 1849</a:t>
            </a:r>
          </a:p>
          <a:p>
            <a:pPr>
              <a:buFont typeface="Arial" pitchFamily="34" charset="0"/>
              <a:buChar char="•"/>
            </a:pPr>
            <a:r>
              <a:rPr lang="en-US" dirty="0" smtClean="0"/>
              <a:t>Radicals in Naples, Sicily and Palermo isolated from other </a:t>
            </a:r>
            <a:r>
              <a:rPr lang="en-US" dirty="0" err="1" smtClean="0"/>
              <a:t>italian</a:t>
            </a:r>
            <a:r>
              <a:rPr lang="en-US" dirty="0" smtClean="0"/>
              <a:t> centers and lacked international support—didn’t coordinate tactics, pursued own causes, allowed Ferdinand II (initially forced to abandon Sicily) to bide his time till favorable time for princes, then picked them off separately: Bourbon rule restored April 1849 in Kingdom of two </a:t>
            </a:r>
            <a:r>
              <a:rPr lang="en-US" dirty="0" err="1" smtClean="0"/>
              <a:t>Sicilies</a:t>
            </a:r>
            <a:endParaRPr lang="en-US" dirty="0" smtClean="0"/>
          </a:p>
          <a:p>
            <a:pPr>
              <a:buFont typeface="Arial" pitchFamily="34" charset="0"/>
              <a:buChar char="•"/>
            </a:pPr>
            <a:r>
              <a:rPr lang="en-US" dirty="0" smtClean="0"/>
              <a:t>Lessons learned: insurrection as a tactic almost worthless without extensive coordination of policies across wide range of political fronts, popes and kings couldn’t be trusted to pursue nationalistic goals if these should clash with dynasty, insurmountable practical problems couldn’t be solved by theoretical and abstract discussions</a:t>
            </a:r>
          </a:p>
          <a:p>
            <a:pPr>
              <a:buFont typeface="Arial" pitchFamily="34" charset="0"/>
              <a:buChar char="•"/>
            </a:pPr>
            <a:r>
              <a:rPr lang="en-US" dirty="0" smtClean="0"/>
              <a:t>Regions of </a:t>
            </a:r>
            <a:r>
              <a:rPr lang="en-US" dirty="0" err="1" smtClean="0"/>
              <a:t>italy</a:t>
            </a:r>
            <a:r>
              <a:rPr lang="en-US" dirty="0" smtClean="0"/>
              <a:t> simply had different economic and cultural interests, as did different classes</a:t>
            </a:r>
          </a:p>
          <a:p>
            <a:pPr>
              <a:buFont typeface="Arial" pitchFamily="34" charset="0"/>
              <a:buChar char="•"/>
            </a:pPr>
            <a:r>
              <a:rPr lang="en-US" dirty="0" smtClean="0"/>
              <a:t>Mazzini’s preoccupation with the nation simply glossed over larger social, cultural and economic implications of revolution, yet without structural changes, political innovation would be merely cosmetic</a:t>
            </a:r>
          </a:p>
          <a:p>
            <a:pPr>
              <a:buFont typeface="Arial" pitchFamily="34" charset="0"/>
              <a:buChar char="•"/>
            </a:pPr>
            <a:r>
              <a:rPr lang="en-US" dirty="0" smtClean="0"/>
              <a:t>Among radicals, revolution of 1848 exacerbated fundamental differences of view</a:t>
            </a:r>
          </a:p>
          <a:p>
            <a:pPr>
              <a:buFont typeface="Arial" pitchFamily="34" charset="0"/>
              <a:buChar char="•"/>
            </a:pPr>
            <a:r>
              <a:rPr lang="en-US" dirty="0" smtClean="0"/>
              <a:t>Piedmont required wide-range of reform if she wanted to retain future freedom of movement—finance, administration, industry and commerce</a:t>
            </a:r>
            <a:endParaRPr lang="en-IN"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0"/>
            <a:ext cx="9144000" cy="7294305"/>
          </a:xfrm>
          <a:prstGeom prst="rect">
            <a:avLst/>
          </a:prstGeom>
          <a:noFill/>
        </p:spPr>
        <p:txBody>
          <a:bodyPr wrap="square" rtlCol="0">
            <a:spAutoFit/>
          </a:bodyPr>
          <a:lstStyle/>
          <a:p>
            <a:pPr>
              <a:buFont typeface="Arial" pitchFamily="34" charset="0"/>
              <a:buChar char="•"/>
            </a:pPr>
            <a:r>
              <a:rPr lang="en-US" dirty="0" smtClean="0"/>
              <a:t>Cavour, architect of Piedmont’s modernization, technical mastery, well-read, thrusting ambition, ministry of finance—laissez faire economics program of economic liberalization</a:t>
            </a:r>
          </a:p>
          <a:p>
            <a:pPr>
              <a:buFont typeface="Arial" pitchFamily="34" charset="0"/>
              <a:buChar char="•"/>
            </a:pPr>
            <a:r>
              <a:rPr lang="en-US" dirty="0" smtClean="0"/>
              <a:t>1852 </a:t>
            </a:r>
            <a:r>
              <a:rPr lang="en-US" dirty="0" err="1" smtClean="0"/>
              <a:t>connubio</a:t>
            </a:r>
            <a:r>
              <a:rPr lang="en-US" dirty="0" smtClean="0"/>
              <a:t>—concluded agreement with leader of moderate democrats, beginning of style of politics of liberal regime, isolated monarchic right and </a:t>
            </a:r>
            <a:r>
              <a:rPr lang="en-US" dirty="0" err="1" smtClean="0"/>
              <a:t>mazzinian</a:t>
            </a:r>
            <a:r>
              <a:rPr lang="en-US" dirty="0" smtClean="0"/>
              <a:t> left, in control of moderate parliamentary opinion of all shades—able to pursue various political options</a:t>
            </a:r>
          </a:p>
          <a:p>
            <a:pPr>
              <a:buFont typeface="Arial" pitchFamily="34" charset="0"/>
              <a:buChar char="•"/>
            </a:pPr>
            <a:r>
              <a:rPr lang="en-US" dirty="0" smtClean="0"/>
              <a:t>Negotiated twin perils of revolution and reaction at home while ensuring policies well-received abroad to get loans</a:t>
            </a:r>
          </a:p>
          <a:p>
            <a:pPr>
              <a:buFont typeface="Arial" pitchFamily="34" charset="0"/>
              <a:buChar char="•"/>
            </a:pPr>
            <a:r>
              <a:rPr lang="en-US" dirty="0" smtClean="0"/>
              <a:t>Till death in 1861, pragmatic liberalization of economy, national bank—raised capital of private investment, public works projects—railways, canals, irrigation</a:t>
            </a:r>
          </a:p>
          <a:p>
            <a:pPr>
              <a:buFont typeface="Arial" pitchFamily="34" charset="0"/>
              <a:buChar char="•"/>
            </a:pPr>
            <a:r>
              <a:rPr lang="en-US" dirty="0" smtClean="0"/>
              <a:t>Piedmont started to look modern</a:t>
            </a:r>
          </a:p>
          <a:p>
            <a:pPr>
              <a:buFont typeface="Arial" pitchFamily="34" charset="0"/>
              <a:buChar char="•"/>
            </a:pPr>
            <a:r>
              <a:rPr lang="en-US" dirty="0" smtClean="0"/>
              <a:t>Cavour uninterested in wider </a:t>
            </a:r>
            <a:r>
              <a:rPr lang="en-US" dirty="0" err="1" smtClean="0"/>
              <a:t>italian</a:t>
            </a:r>
            <a:r>
              <a:rPr lang="en-US" dirty="0" smtClean="0"/>
              <a:t> question at first, but political elite of </a:t>
            </a:r>
            <a:r>
              <a:rPr lang="en-US" dirty="0" err="1" smtClean="0"/>
              <a:t>turin</a:t>
            </a:r>
            <a:r>
              <a:rPr lang="en-US" dirty="0" smtClean="0"/>
              <a:t> shared enthusiasm of 1848 and political culture no longer as narrow—revolutionaries of 1848 had gathered in Piedmont—</a:t>
            </a:r>
            <a:r>
              <a:rPr lang="en-US" dirty="0" err="1" smtClean="0"/>
              <a:t>austrian</a:t>
            </a:r>
            <a:r>
              <a:rPr lang="en-US" dirty="0" smtClean="0"/>
              <a:t> wars had given people broader view</a:t>
            </a:r>
          </a:p>
          <a:p>
            <a:pPr>
              <a:buFont typeface="Arial" pitchFamily="34" charset="0"/>
              <a:buChar char="•"/>
            </a:pPr>
            <a:r>
              <a:rPr lang="en-US" dirty="0" smtClean="0"/>
              <a:t>So </a:t>
            </a:r>
            <a:r>
              <a:rPr lang="en-US" dirty="0" err="1" smtClean="0"/>
              <a:t>cavour</a:t>
            </a:r>
            <a:r>
              <a:rPr lang="en-US" dirty="0" smtClean="0"/>
              <a:t> set diplomatic grounds to bring about dramatic changes, recognized </a:t>
            </a:r>
            <a:r>
              <a:rPr lang="en-US" dirty="0" err="1" smtClean="0"/>
              <a:t>italian</a:t>
            </a:r>
            <a:r>
              <a:rPr lang="en-US" dirty="0" smtClean="0"/>
              <a:t> unification would have implication on </a:t>
            </a:r>
            <a:r>
              <a:rPr lang="en-US" dirty="0" err="1" smtClean="0"/>
              <a:t>european</a:t>
            </a:r>
            <a:r>
              <a:rPr lang="en-US" dirty="0" smtClean="0"/>
              <a:t> balance of power</a:t>
            </a:r>
          </a:p>
          <a:p>
            <a:pPr>
              <a:buFont typeface="Arial" pitchFamily="34" charset="0"/>
              <a:buChar char="•"/>
            </a:pPr>
            <a:r>
              <a:rPr lang="en-US" dirty="0" smtClean="0"/>
              <a:t>ensured sensible reformism not swamped by ambitions of democrats and socialists</a:t>
            </a:r>
          </a:p>
          <a:p>
            <a:pPr>
              <a:buFont typeface="Arial" pitchFamily="34" charset="0"/>
              <a:buChar char="•"/>
            </a:pPr>
            <a:r>
              <a:rPr lang="en-US" dirty="0" smtClean="0"/>
              <a:t>Saw possibility of exploiting nationally assertive France in more general anti-</a:t>
            </a:r>
            <a:r>
              <a:rPr lang="en-US" dirty="0" err="1" smtClean="0"/>
              <a:t>austrian</a:t>
            </a:r>
            <a:r>
              <a:rPr lang="en-US" dirty="0" smtClean="0"/>
              <a:t> strategy after Napoleon III’s coup of 1851</a:t>
            </a:r>
          </a:p>
          <a:p>
            <a:pPr>
              <a:buFont typeface="Arial" pitchFamily="34" charset="0"/>
              <a:buChar char="•"/>
            </a:pPr>
            <a:r>
              <a:rPr lang="en-US" dirty="0" smtClean="0"/>
              <a:t>Crimean war 1853-6 marked final breach between autocratic states securing status quo in </a:t>
            </a:r>
            <a:r>
              <a:rPr lang="en-US" dirty="0" err="1" smtClean="0"/>
              <a:t>europe</a:t>
            </a:r>
            <a:r>
              <a:rPr lang="en-US" dirty="0" smtClean="0"/>
              <a:t>, piedmont sent army to help </a:t>
            </a:r>
            <a:r>
              <a:rPr lang="en-US" dirty="0" err="1" smtClean="0"/>
              <a:t>french</a:t>
            </a:r>
            <a:r>
              <a:rPr lang="en-US" dirty="0" smtClean="0"/>
              <a:t> and </a:t>
            </a:r>
            <a:r>
              <a:rPr lang="en-US" dirty="0" err="1" smtClean="0"/>
              <a:t>british</a:t>
            </a:r>
            <a:r>
              <a:rPr lang="en-US" dirty="0" smtClean="0"/>
              <a:t>, secured uncertain ally and degree of sympathy from UK at congress of Paris 1856</a:t>
            </a:r>
          </a:p>
          <a:p>
            <a:pPr>
              <a:buFont typeface="Arial" pitchFamily="34" charset="0"/>
              <a:buChar char="•"/>
            </a:pPr>
            <a:r>
              <a:rPr lang="en-US" dirty="0" smtClean="0"/>
              <a:t>Cavour couldn’t risk conventional trial of strength against Austria, but persuaded UK and France that Piedmont constituted important buffer against potentially dominant continental state, focused diplomatic efforts on </a:t>
            </a:r>
            <a:r>
              <a:rPr lang="en-US" dirty="0" err="1" smtClean="0"/>
              <a:t>france</a:t>
            </a:r>
            <a:r>
              <a:rPr lang="en-US" dirty="0" smtClean="0"/>
              <a:t> were Napoleon III was more sympathetic to Italian cause, secret meeting committed Napoleon to support Piedmont in event of Austria war</a:t>
            </a:r>
          </a:p>
          <a:p>
            <a:pPr>
              <a:buFont typeface="Arial" pitchFamily="34" charset="0"/>
              <a:buChar char="•"/>
            </a:pPr>
            <a:endParaRPr lang="en-IN"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0"/>
            <a:ext cx="9144000" cy="7017306"/>
          </a:xfrm>
          <a:prstGeom prst="rect">
            <a:avLst/>
          </a:prstGeom>
          <a:noFill/>
        </p:spPr>
        <p:txBody>
          <a:bodyPr wrap="square" rtlCol="0">
            <a:spAutoFit/>
          </a:bodyPr>
          <a:lstStyle/>
          <a:p>
            <a:pPr>
              <a:buFont typeface="Arial" pitchFamily="34" charset="0"/>
              <a:buChar char="•"/>
            </a:pPr>
            <a:r>
              <a:rPr lang="en-US" dirty="0" smtClean="0"/>
              <a:t>France to be compensated by cession of Nice and Savoy (</a:t>
            </a:r>
            <a:r>
              <a:rPr lang="en-US" dirty="0" err="1" smtClean="0"/>
              <a:t>realpolitik</a:t>
            </a:r>
            <a:r>
              <a:rPr lang="en-US" dirty="0" smtClean="0"/>
              <a:t>, repugnant to nationalists)</a:t>
            </a:r>
          </a:p>
          <a:p>
            <a:pPr>
              <a:buFont typeface="Arial" pitchFamily="34" charset="0"/>
              <a:buChar char="•"/>
            </a:pPr>
            <a:r>
              <a:rPr lang="en-US" dirty="0" smtClean="0"/>
              <a:t>Cavour didn’t put himself at head of national campaign—intent upon </a:t>
            </a:r>
            <a:r>
              <a:rPr lang="en-US" dirty="0" err="1" smtClean="0"/>
              <a:t>maximising</a:t>
            </a:r>
            <a:r>
              <a:rPr lang="en-US" dirty="0" smtClean="0"/>
              <a:t> </a:t>
            </a:r>
            <a:r>
              <a:rPr lang="en-US" dirty="0" err="1" smtClean="0"/>
              <a:t>piedmontese</a:t>
            </a:r>
            <a:r>
              <a:rPr lang="en-US" dirty="0" smtClean="0"/>
              <a:t> advantage in case of future uprisings</a:t>
            </a:r>
          </a:p>
          <a:p>
            <a:pPr>
              <a:buFont typeface="Arial" pitchFamily="34" charset="0"/>
              <a:buChar char="•"/>
            </a:pPr>
            <a:r>
              <a:rPr lang="en-US" dirty="0" smtClean="0"/>
              <a:t>Nationalists recognized Piedmont’s importance, but some (garibaldi) upset at </a:t>
            </a:r>
            <a:r>
              <a:rPr lang="en-US" dirty="0" err="1" smtClean="0"/>
              <a:t>cavour’s</a:t>
            </a:r>
            <a:r>
              <a:rPr lang="en-US" dirty="0" smtClean="0"/>
              <a:t> </a:t>
            </a:r>
            <a:r>
              <a:rPr lang="en-US" dirty="0" err="1" smtClean="0"/>
              <a:t>realpolitik</a:t>
            </a:r>
            <a:r>
              <a:rPr lang="en-US" dirty="0" smtClean="0"/>
              <a:t>. Piedmont supporting nationalists formed Italian National Society 1857 under </a:t>
            </a:r>
            <a:r>
              <a:rPr lang="en-US" dirty="0" err="1" smtClean="0"/>
              <a:t>Manin</a:t>
            </a:r>
            <a:r>
              <a:rPr lang="en-US" dirty="0" smtClean="0"/>
              <a:t>—bridge between </a:t>
            </a:r>
            <a:r>
              <a:rPr lang="en-US" dirty="0" err="1" smtClean="0"/>
              <a:t>cavour</a:t>
            </a:r>
            <a:r>
              <a:rPr lang="en-US" dirty="0" smtClean="0"/>
              <a:t> and wider nationalist movement, branches extended throughout northern and central </a:t>
            </a:r>
            <a:r>
              <a:rPr lang="en-US" dirty="0" err="1" smtClean="0"/>
              <a:t>italy</a:t>
            </a:r>
            <a:r>
              <a:rPr lang="en-US" dirty="0" smtClean="0"/>
              <a:t>, new cohesion in national campaign</a:t>
            </a:r>
          </a:p>
          <a:p>
            <a:pPr>
              <a:buFont typeface="Arial" pitchFamily="34" charset="0"/>
              <a:buChar char="•"/>
            </a:pPr>
            <a:r>
              <a:rPr lang="en-US" dirty="0" smtClean="0"/>
              <a:t>1859 </a:t>
            </a:r>
            <a:r>
              <a:rPr lang="en-US" dirty="0" err="1" smtClean="0"/>
              <a:t>cavour</a:t>
            </a:r>
            <a:r>
              <a:rPr lang="en-US" dirty="0" smtClean="0"/>
              <a:t> provoked </a:t>
            </a:r>
            <a:r>
              <a:rPr lang="en-US" dirty="0" err="1" smtClean="0"/>
              <a:t>austria</a:t>
            </a:r>
            <a:r>
              <a:rPr lang="en-US" dirty="0" smtClean="0"/>
              <a:t> into declaring war, but couldn’t continue relying on French assistance in all circumstances, French and </a:t>
            </a:r>
            <a:r>
              <a:rPr lang="en-US" dirty="0" err="1" smtClean="0"/>
              <a:t>Piedmontese</a:t>
            </a:r>
            <a:r>
              <a:rPr lang="en-US" dirty="0" smtClean="0"/>
              <a:t> victories accompanied by spontaneous risings in central </a:t>
            </a:r>
            <a:r>
              <a:rPr lang="en-US" dirty="0" err="1" smtClean="0"/>
              <a:t>italy</a:t>
            </a:r>
            <a:r>
              <a:rPr lang="en-US" dirty="0" smtClean="0"/>
              <a:t>, but this alarmed Napoleon who sought independent peace with Austria, Cavour disgusted, resigned, Piedmont gained only </a:t>
            </a:r>
            <a:r>
              <a:rPr lang="en-US" dirty="0" err="1" smtClean="0"/>
              <a:t>lombardy</a:t>
            </a:r>
            <a:endParaRPr lang="en-US" dirty="0" smtClean="0"/>
          </a:p>
          <a:p>
            <a:pPr>
              <a:buFont typeface="Arial" pitchFamily="34" charset="0"/>
              <a:buChar char="•"/>
            </a:pPr>
            <a:r>
              <a:rPr lang="en-US" dirty="0" smtClean="0"/>
              <a:t>Public opinion via national society in </a:t>
            </a:r>
            <a:r>
              <a:rPr lang="en-US" dirty="0" err="1" smtClean="0"/>
              <a:t>tuscany</a:t>
            </a:r>
            <a:r>
              <a:rPr lang="en-US" dirty="0" smtClean="0"/>
              <a:t> and </a:t>
            </a:r>
            <a:r>
              <a:rPr lang="en-US" dirty="0" err="1" smtClean="0"/>
              <a:t>emilia</a:t>
            </a:r>
            <a:r>
              <a:rPr lang="en-US" dirty="0" smtClean="0"/>
              <a:t> continued pressing for union with piedmont, napoleon as declared champion of Italian nationalism couldn’t publicly oppose, but grew suspicious of Piedmont’s growing territorial ambitions</a:t>
            </a:r>
          </a:p>
          <a:p>
            <a:pPr>
              <a:buFont typeface="Arial" pitchFamily="34" charset="0"/>
              <a:buChar char="•"/>
            </a:pPr>
            <a:r>
              <a:rPr lang="en-US" dirty="0" smtClean="0"/>
              <a:t>Cavour returned 1860, confident he could persuade napoleon to give gains in central </a:t>
            </a:r>
            <a:r>
              <a:rPr lang="en-US" dirty="0" err="1" smtClean="0"/>
              <a:t>italy</a:t>
            </a:r>
            <a:r>
              <a:rPr lang="en-US" dirty="0" smtClean="0"/>
              <a:t> in return for </a:t>
            </a:r>
            <a:r>
              <a:rPr lang="en-US" dirty="0" err="1" smtClean="0"/>
              <a:t>savoy</a:t>
            </a:r>
            <a:r>
              <a:rPr lang="en-US" dirty="0" smtClean="0"/>
              <a:t> and nice, used public plebiscites to force napoleon’s consent</a:t>
            </a:r>
          </a:p>
          <a:p>
            <a:pPr>
              <a:buFont typeface="Arial" pitchFamily="34" charset="0"/>
              <a:buChar char="•"/>
            </a:pPr>
            <a:r>
              <a:rPr lang="en-US" dirty="0" smtClean="0"/>
              <a:t>Spring 1860, garibaldi and his radicals concerned Piedmont had no intention of unification, exploited small rising in Palermo, sailed to </a:t>
            </a:r>
            <a:r>
              <a:rPr lang="en-US" dirty="0" err="1" smtClean="0"/>
              <a:t>sicily</a:t>
            </a:r>
            <a:r>
              <a:rPr lang="en-US" dirty="0" smtClean="0"/>
              <a:t> with band of volunteers in name of Victor Emmanuel and </a:t>
            </a:r>
            <a:r>
              <a:rPr lang="en-US" dirty="0" err="1" smtClean="0"/>
              <a:t>italy</a:t>
            </a:r>
            <a:r>
              <a:rPr lang="en-US" dirty="0" smtClean="0"/>
              <a:t> in hope that popular enthusiasm and fear of unrest would force piedmont to extend military campaign to the south</a:t>
            </a:r>
          </a:p>
          <a:p>
            <a:pPr>
              <a:buFont typeface="Arial" pitchFamily="34" charset="0"/>
              <a:buChar char="•"/>
            </a:pPr>
            <a:r>
              <a:rPr lang="en-US" dirty="0" smtClean="0"/>
              <a:t>Cavour and VE strongly against movement—southern </a:t>
            </a:r>
            <a:r>
              <a:rPr lang="en-US" dirty="0" err="1" smtClean="0"/>
              <a:t>italy</a:t>
            </a:r>
            <a:r>
              <a:rPr lang="en-US" dirty="0" smtClean="0"/>
              <a:t> was undeveloped and viewed as diseased, </a:t>
            </a:r>
            <a:r>
              <a:rPr lang="en-US" dirty="0" err="1" smtClean="0"/>
              <a:t>cavour</a:t>
            </a:r>
            <a:r>
              <a:rPr lang="en-US" dirty="0" smtClean="0"/>
              <a:t> supplied archaic and faulty arms to garibaldi (couldn’t directly oppose him) but Garibaldi was master of guerilla tactics and defeated Bourbon army in may 1860 and by </a:t>
            </a:r>
            <a:r>
              <a:rPr lang="en-US" dirty="0" err="1" smtClean="0"/>
              <a:t>june</a:t>
            </a:r>
            <a:r>
              <a:rPr lang="en-US" dirty="0" smtClean="0"/>
              <a:t> was dictator of </a:t>
            </a:r>
            <a:r>
              <a:rPr lang="en-US" dirty="0" err="1" smtClean="0"/>
              <a:t>sicily</a:t>
            </a:r>
            <a:r>
              <a:rPr lang="en-US" dirty="0" smtClean="0"/>
              <a:t>. As he embarked on march to </a:t>
            </a:r>
            <a:r>
              <a:rPr lang="en-US" dirty="0" err="1" smtClean="0"/>
              <a:t>naples</a:t>
            </a:r>
            <a:r>
              <a:rPr lang="en-US" dirty="0" smtClean="0"/>
              <a:t>, </a:t>
            </a:r>
            <a:r>
              <a:rPr lang="en-US" dirty="0" err="1" smtClean="0"/>
              <a:t>cavour</a:t>
            </a:r>
            <a:r>
              <a:rPr lang="en-US" dirty="0" smtClean="0"/>
              <a:t> decided to risk civil war to prevent him from reaching </a:t>
            </a:r>
            <a:r>
              <a:rPr lang="en-US" dirty="0" err="1" smtClean="0"/>
              <a:t>rome</a:t>
            </a:r>
            <a:r>
              <a:rPr lang="en-US" dirty="0" smtClean="0"/>
              <a:t>—used </a:t>
            </a:r>
            <a:r>
              <a:rPr lang="en-US" dirty="0" err="1" smtClean="0"/>
              <a:t>italian</a:t>
            </a:r>
            <a:r>
              <a:rPr lang="en-US" dirty="0" smtClean="0"/>
              <a:t> national society to foment disorder</a:t>
            </a:r>
            <a:endParaRPr lang="en-IN"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0"/>
            <a:ext cx="9144000" cy="7017306"/>
          </a:xfrm>
          <a:prstGeom prst="rect">
            <a:avLst/>
          </a:prstGeom>
          <a:noFill/>
        </p:spPr>
        <p:txBody>
          <a:bodyPr wrap="square" rtlCol="0">
            <a:spAutoFit/>
          </a:bodyPr>
          <a:lstStyle/>
          <a:p>
            <a:pPr>
              <a:buFont typeface="Arial" pitchFamily="34" charset="0"/>
              <a:buChar char="•"/>
            </a:pPr>
            <a:r>
              <a:rPr lang="en-US" dirty="0" smtClean="0"/>
              <a:t>Pretext for right of passage of piedmont troops—garibaldi had claimed all in name of VE, so lost political battle, couldn’t risk civil war ruining all progress—piedmont parliament annexed south, garibaldi offered kingdom he had liberated to VE</a:t>
            </a:r>
          </a:p>
          <a:p>
            <a:pPr>
              <a:buFont typeface="Arial" pitchFamily="34" charset="0"/>
              <a:buChar char="•"/>
            </a:pPr>
            <a:r>
              <a:rPr lang="en-US" dirty="0" smtClean="0"/>
              <a:t>State established in 1861 hollow achievement—Rome and </a:t>
            </a:r>
            <a:r>
              <a:rPr lang="en-US" dirty="0" err="1" smtClean="0"/>
              <a:t>venice</a:t>
            </a:r>
            <a:r>
              <a:rPr lang="en-US" dirty="0" smtClean="0"/>
              <a:t> remained in hands of Papacy and </a:t>
            </a:r>
            <a:r>
              <a:rPr lang="en-US" dirty="0" err="1" smtClean="0"/>
              <a:t>austria</a:t>
            </a:r>
            <a:r>
              <a:rPr lang="en-US" dirty="0" smtClean="0"/>
              <a:t> respectively, </a:t>
            </a:r>
            <a:r>
              <a:rPr lang="en-US" dirty="0" err="1" smtClean="0"/>
              <a:t>french</a:t>
            </a:r>
            <a:r>
              <a:rPr lang="en-US" dirty="0" smtClean="0"/>
              <a:t> garrison in </a:t>
            </a:r>
            <a:r>
              <a:rPr lang="en-US" dirty="0" err="1" smtClean="0"/>
              <a:t>rome</a:t>
            </a:r>
            <a:endParaRPr lang="en-US" dirty="0" smtClean="0"/>
          </a:p>
          <a:p>
            <a:pPr>
              <a:buFont typeface="Arial" pitchFamily="34" charset="0"/>
              <a:buChar char="•"/>
            </a:pPr>
            <a:r>
              <a:rPr lang="en-US" dirty="0" smtClean="0"/>
              <a:t>Italian military had not been crucial to completion of state, shift of </a:t>
            </a:r>
            <a:r>
              <a:rPr lang="en-US" dirty="0" err="1" smtClean="0"/>
              <a:t>european</a:t>
            </a:r>
            <a:r>
              <a:rPr lang="en-US" dirty="0" smtClean="0"/>
              <a:t> balance of power and </a:t>
            </a:r>
            <a:r>
              <a:rPr lang="en-US" dirty="0" err="1" smtClean="0"/>
              <a:t>prussian</a:t>
            </a:r>
            <a:r>
              <a:rPr lang="en-US" dirty="0" smtClean="0"/>
              <a:t> expansion forced </a:t>
            </a:r>
            <a:r>
              <a:rPr lang="en-US" dirty="0" err="1" smtClean="0"/>
              <a:t>austria</a:t>
            </a:r>
            <a:r>
              <a:rPr lang="en-US" dirty="0" smtClean="0"/>
              <a:t> to accept cession of </a:t>
            </a:r>
            <a:r>
              <a:rPr lang="en-US" dirty="0" err="1" smtClean="0"/>
              <a:t>venice</a:t>
            </a:r>
            <a:r>
              <a:rPr lang="en-US" dirty="0" smtClean="0"/>
              <a:t> to </a:t>
            </a:r>
            <a:r>
              <a:rPr lang="en-US" dirty="0" err="1" smtClean="0"/>
              <a:t>italy</a:t>
            </a:r>
            <a:r>
              <a:rPr lang="en-US" dirty="0" smtClean="0"/>
              <a:t> in 1866, while </a:t>
            </a:r>
            <a:r>
              <a:rPr lang="en-US" dirty="0" err="1" smtClean="0"/>
              <a:t>franco-prussian</a:t>
            </a:r>
            <a:r>
              <a:rPr lang="en-US" dirty="0" smtClean="0"/>
              <a:t> war in 1870 forced </a:t>
            </a:r>
            <a:r>
              <a:rPr lang="en-US" dirty="0" err="1" smtClean="0"/>
              <a:t>french</a:t>
            </a:r>
            <a:r>
              <a:rPr lang="en-US" dirty="0" smtClean="0"/>
              <a:t> withdrawal from </a:t>
            </a:r>
            <a:r>
              <a:rPr lang="en-US" dirty="0" err="1" smtClean="0"/>
              <a:t>rome</a:t>
            </a:r>
            <a:endParaRPr lang="en-US" dirty="0" smtClean="0"/>
          </a:p>
          <a:p>
            <a:pPr>
              <a:buFont typeface="Arial" pitchFamily="34" charset="0"/>
              <a:buChar char="•"/>
            </a:pPr>
            <a:r>
              <a:rPr lang="en-US" dirty="0" smtClean="0"/>
              <a:t>Minor </a:t>
            </a:r>
            <a:r>
              <a:rPr lang="en-US" dirty="0" err="1" smtClean="0"/>
              <a:t>italian</a:t>
            </a:r>
            <a:r>
              <a:rPr lang="en-US" dirty="0" smtClean="0"/>
              <a:t> role in unification source of deep shame, deep divisions post 1848 still remained, unitary or federal, republican or monarchical, host of political dilemmas—conservative revolution which preserved social status quo</a:t>
            </a:r>
          </a:p>
          <a:p>
            <a:pPr>
              <a:buFont typeface="Arial" pitchFamily="34" charset="0"/>
              <a:buChar char="•"/>
            </a:pPr>
            <a:r>
              <a:rPr lang="en-US" dirty="0" smtClean="0"/>
              <a:t>Many radicals made peace with regime but on terms which deprived united </a:t>
            </a:r>
            <a:r>
              <a:rPr lang="en-US" dirty="0" err="1" smtClean="0"/>
              <a:t>italy</a:t>
            </a:r>
            <a:r>
              <a:rPr lang="en-US" dirty="0" smtClean="0"/>
              <a:t> of regular opposition party, fiery opposition from church argued against liberalism and nationalism on doctrinal grounds—couldn’t deal with loss of temporal power, withdrew to </a:t>
            </a:r>
            <a:r>
              <a:rPr lang="en-US" dirty="0" err="1" smtClean="0"/>
              <a:t>vatican</a:t>
            </a:r>
            <a:r>
              <a:rPr lang="en-US" dirty="0" smtClean="0"/>
              <a:t> and refused to recognize state, urged </a:t>
            </a:r>
            <a:r>
              <a:rPr lang="en-US" dirty="0" err="1" smtClean="0"/>
              <a:t>catholics</a:t>
            </a:r>
            <a:r>
              <a:rPr lang="en-US" dirty="0" smtClean="0"/>
              <a:t> not to involve themselves in politics, prevented emergence of broad based conservative party that could have provided stability</a:t>
            </a:r>
          </a:p>
          <a:p>
            <a:pPr>
              <a:buFont typeface="Arial" pitchFamily="34" charset="0"/>
              <a:buChar char="•"/>
            </a:pPr>
            <a:r>
              <a:rPr lang="en-US" dirty="0" smtClean="0"/>
              <a:t>Instead leaders felt unable to respond positively to threats from left or right</a:t>
            </a:r>
          </a:p>
          <a:p>
            <a:pPr>
              <a:buFont typeface="Arial" pitchFamily="34" charset="0"/>
              <a:buChar char="•"/>
            </a:pPr>
            <a:r>
              <a:rPr lang="en-US" dirty="0" smtClean="0"/>
              <a:t>Constitution was old 1848 piedmont </a:t>
            </a:r>
            <a:r>
              <a:rPr lang="en-US" dirty="0" err="1" smtClean="0"/>
              <a:t>statuto</a:t>
            </a:r>
            <a:r>
              <a:rPr lang="en-US" dirty="0" smtClean="0"/>
              <a:t>, extended to peninsula irrespective of difficulties in extending modern state to regions accustomed to different practices</a:t>
            </a:r>
          </a:p>
          <a:p>
            <a:pPr>
              <a:buFont typeface="Arial" pitchFamily="34" charset="0"/>
              <a:buChar char="•"/>
            </a:pPr>
            <a:r>
              <a:rPr lang="en-US" dirty="0" smtClean="0"/>
              <a:t>Franchise based on tax and literacy overrepresented advanced north, only 2% allowed to vote</a:t>
            </a:r>
          </a:p>
          <a:p>
            <a:pPr>
              <a:buFont typeface="Arial" pitchFamily="34" charset="0"/>
              <a:buChar char="•"/>
            </a:pPr>
            <a:r>
              <a:rPr lang="en-US" dirty="0" smtClean="0"/>
              <a:t>Chamber of deputies dominated by factions whose leaders supported government in return for political favors, system corrupt</a:t>
            </a:r>
          </a:p>
          <a:p>
            <a:pPr>
              <a:buFont typeface="Arial" pitchFamily="34" charset="0"/>
              <a:buChar char="•"/>
            </a:pPr>
            <a:r>
              <a:rPr lang="en-US" dirty="0" smtClean="0"/>
              <a:t>Widespread unrest in south 1861-5: endemic lawlessness compounded by ideological disaffection, demobilized bourbon troops and intransigent clerics—brutality of </a:t>
            </a:r>
            <a:r>
              <a:rPr lang="en-US" dirty="0" err="1" smtClean="0"/>
              <a:t>italian</a:t>
            </a:r>
            <a:r>
              <a:rPr lang="en-US" dirty="0" smtClean="0"/>
              <a:t> army in quelling army soured relations, removal of trade barriers devastated </a:t>
            </a:r>
            <a:r>
              <a:rPr lang="en-US" smtClean="0"/>
              <a:t>southern industry</a:t>
            </a:r>
            <a:endParaRPr lang="en-IN"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odule">
  <a:themeElements>
    <a:clrScheme name="Module">
      <a:dk1>
        <a:sysClr val="windowText" lastClr="000000"/>
      </a:dk1>
      <a:lt1>
        <a:sysClr val="window" lastClr="FFFFFF"/>
      </a:lt1>
      <a:dk2>
        <a:srgbClr val="5A6378"/>
      </a:dk2>
      <a:lt2>
        <a:srgbClr val="D4D4D6"/>
      </a:lt2>
      <a:accent1>
        <a:srgbClr val="F0AD00"/>
      </a:accent1>
      <a:accent2>
        <a:srgbClr val="60B5CC"/>
      </a:accent2>
      <a:accent3>
        <a:srgbClr val="E66C7D"/>
      </a:accent3>
      <a:accent4>
        <a:srgbClr val="6BB76D"/>
      </a:accent4>
      <a:accent5>
        <a:srgbClr val="E88651"/>
      </a:accent5>
      <a:accent6>
        <a:srgbClr val="C64847"/>
      </a:accent6>
      <a:hlink>
        <a:srgbClr val="168BBA"/>
      </a:hlink>
      <a:folHlink>
        <a:srgbClr val="680000"/>
      </a:folHlink>
    </a:clrScheme>
    <a:fontScheme name="Module">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Modul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7500"/>
                <a:satMod val="137000"/>
              </a:schemeClr>
            </a:gs>
            <a:gs pos="55000">
              <a:schemeClr val="phClr">
                <a:shade val="69000"/>
                <a:satMod val="137000"/>
              </a:schemeClr>
            </a:gs>
            <a:gs pos="100000">
              <a:schemeClr val="phClr">
                <a:shade val="98000"/>
                <a:satMod val="137000"/>
              </a:schemeClr>
            </a:gs>
          </a:gsLst>
          <a:lin ang="16200000" scaled="0"/>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fov="0">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48000"/>
                <a:satMod val="300000"/>
              </a:schemeClr>
            </a:gs>
            <a:gs pos="12000">
              <a:schemeClr val="phClr">
                <a:tint val="48000"/>
                <a:satMod val="300000"/>
              </a:schemeClr>
            </a:gs>
            <a:gs pos="20000">
              <a:schemeClr val="phClr">
                <a:tint val="49000"/>
                <a:satMod val="300000"/>
              </a:schemeClr>
            </a:gs>
            <a:gs pos="100000">
              <a:schemeClr val="phClr">
                <a:shade val="30000"/>
              </a:schemeClr>
            </a:gs>
          </a:gsLst>
          <a:path path="circle">
            <a:fillToRect l="10000" t="-25000" r="10000" b="125000"/>
          </a:path>
        </a:gradFill>
        <a:blipFill>
          <a:blip xmlns:r="http://schemas.openxmlformats.org/officeDocument/2006/relationships" r:embed="rId1">
            <a:duotone>
              <a:schemeClr val="phClr">
                <a:shade val="75000"/>
                <a:satMod val="105000"/>
              </a:schemeClr>
              <a:schemeClr val="phClr">
                <a:tint val="95000"/>
                <a:satMod val="105000"/>
              </a:schemeClr>
            </a:duotone>
          </a:blip>
          <a:tile tx="0" ty="0" sx="38000" sy="38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Module</Template>
  <TotalTime>58</TotalTime>
  <Words>2351</Words>
  <Application>Microsoft Office PowerPoint</Application>
  <PresentationFormat>On-screen Show (4:3)</PresentationFormat>
  <Paragraphs>77</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Module</vt:lpstr>
      <vt:lpstr>Slide 1</vt:lpstr>
      <vt:lpstr>Slide 2</vt:lpstr>
      <vt:lpstr>Slide 3</vt:lpstr>
      <vt:lpstr>Slide 4</vt:lpstr>
      <vt:lpstr>Slide 5</vt:lpstr>
      <vt:lpstr>Slide 6</vt:lpstr>
      <vt:lpstr>Slide 7</vt:lpstr>
      <vt:lpstr>Slide 8</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india</dc:creator>
  <cp:lastModifiedBy>india</cp:lastModifiedBy>
  <cp:revision>7</cp:revision>
  <dcterms:created xsi:type="dcterms:W3CDTF">2006-08-16T00:00:00Z</dcterms:created>
  <dcterms:modified xsi:type="dcterms:W3CDTF">2012-04-30T03:05:02Z</dcterms:modified>
</cp:coreProperties>
</file>